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4" r:id="rId5"/>
    <p:sldId id="387" r:id="rId6"/>
    <p:sldId id="461" r:id="rId7"/>
    <p:sldId id="391" r:id="rId8"/>
    <p:sldId id="388" r:id="rId9"/>
    <p:sldId id="389" r:id="rId10"/>
    <p:sldId id="459" r:id="rId11"/>
    <p:sldId id="460" r:id="rId12"/>
    <p:sldId id="409" r:id="rId13"/>
    <p:sldId id="453" r:id="rId14"/>
    <p:sldId id="454" r:id="rId15"/>
    <p:sldId id="455" r:id="rId16"/>
    <p:sldId id="456" r:id="rId17"/>
    <p:sldId id="457" r:id="rId18"/>
    <p:sldId id="458" r:id="rId19"/>
    <p:sldId id="400" r:id="rId20"/>
    <p:sldId id="399" r:id="rId21"/>
    <p:sldId id="451" r:id="rId22"/>
    <p:sldId id="416" r:id="rId23"/>
    <p:sldId id="435" r:id="rId24"/>
    <p:sldId id="436" r:id="rId25"/>
    <p:sldId id="431" r:id="rId26"/>
    <p:sldId id="437" r:id="rId27"/>
    <p:sldId id="445" r:id="rId28"/>
    <p:sldId id="439" r:id="rId29"/>
    <p:sldId id="452" r:id="rId30"/>
    <p:sldId id="392" r:id="rId31"/>
    <p:sldId id="393" r:id="rId32"/>
    <p:sldId id="394" r:id="rId33"/>
    <p:sldId id="395" r:id="rId34"/>
    <p:sldId id="396" r:id="rId35"/>
    <p:sldId id="397" r:id="rId36"/>
  </p:sldIdLst>
  <p:sldSz cx="12192000" cy="6858000"/>
  <p:notesSz cx="6797675" cy="9928225"/>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ædís Alexía Sigurmundsdóttir" initials="SAS" lastIdx="1" clrIdx="0">
    <p:extLst>
      <p:ext uri="{19B8F6BF-5375-455C-9EA6-DF929625EA0E}">
        <p15:presenceInfo xmlns:p15="http://schemas.microsoft.com/office/powerpoint/2012/main" userId="S::saediss@akranes.is::60300dfa-ad4b-4e35-aa52-4c742e2cc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06" d="100"/>
          <a:sy n="106" d="100"/>
        </p:scale>
        <p:origin x="6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F18184D-352D-4059-99B7-B10A1ADCEEA0}" type="datetimeFigureOut">
              <a:rPr lang="en-US" smtClean="0"/>
              <a:t>4/26/2022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92D818D-F8A4-4E32-BA7D-C1505E0C983F}" type="slidenum">
              <a:rPr lang="en-US" smtClean="0"/>
              <a:t>‹#›</a:t>
            </a:fld>
            <a:endParaRPr lang="en-US"/>
          </a:p>
        </p:txBody>
      </p:sp>
    </p:spTree>
    <p:extLst>
      <p:ext uri="{BB962C8B-B14F-4D97-AF65-F5344CB8AC3E}">
        <p14:creationId xmlns:p14="http://schemas.microsoft.com/office/powerpoint/2010/main" val="336349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D92D818D-F8A4-4E32-BA7D-C1505E0C983F}" type="slidenum">
              <a:rPr lang="en-US" smtClean="0"/>
              <a:t>4</a:t>
            </a:fld>
            <a:endParaRPr lang="en-US"/>
          </a:p>
        </p:txBody>
      </p:sp>
    </p:spTree>
    <p:extLst>
      <p:ext uri="{BB962C8B-B14F-4D97-AF65-F5344CB8AC3E}">
        <p14:creationId xmlns:p14="http://schemas.microsoft.com/office/powerpoint/2010/main" val="284432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D818D-F8A4-4E32-BA7D-C1505E0C983F}" type="slidenum">
              <a:rPr lang="en-US" smtClean="0"/>
              <a:t>10</a:t>
            </a:fld>
            <a:endParaRPr lang="en-US"/>
          </a:p>
        </p:txBody>
      </p:sp>
    </p:spTree>
    <p:extLst>
      <p:ext uri="{BB962C8B-B14F-4D97-AF65-F5344CB8AC3E}">
        <p14:creationId xmlns:p14="http://schemas.microsoft.com/office/powerpoint/2010/main" val="17521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Vinnuréttur, starfsþróun </a:t>
            </a:r>
            <a:r>
              <a:rPr lang="is-IS" dirty="0" err="1"/>
              <a:t>ofl</a:t>
            </a:r>
            <a:r>
              <a:rPr lang="is-IS" dirty="0"/>
              <a:t>. – skoða fyrirmyndir </a:t>
            </a:r>
            <a:endParaRPr lang="en-US" dirty="0"/>
          </a:p>
        </p:txBody>
      </p:sp>
      <p:sp>
        <p:nvSpPr>
          <p:cNvPr id="4" name="Slide Number Placeholder 3"/>
          <p:cNvSpPr>
            <a:spLocks noGrp="1"/>
          </p:cNvSpPr>
          <p:nvPr>
            <p:ph type="sldNum" sz="quarter" idx="5"/>
          </p:nvPr>
        </p:nvSpPr>
        <p:spPr/>
        <p:txBody>
          <a:bodyPr/>
          <a:lstStyle/>
          <a:p>
            <a:fld id="{D92D818D-F8A4-4E32-BA7D-C1505E0C983F}" type="slidenum">
              <a:rPr lang="en-US" smtClean="0"/>
              <a:t>14</a:t>
            </a:fld>
            <a:endParaRPr lang="en-US"/>
          </a:p>
        </p:txBody>
      </p:sp>
    </p:spTree>
    <p:extLst>
      <p:ext uri="{BB962C8B-B14F-4D97-AF65-F5344CB8AC3E}">
        <p14:creationId xmlns:p14="http://schemas.microsoft.com/office/powerpoint/2010/main" val="370481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D92D818D-F8A4-4E32-BA7D-C1505E0C983F}" type="slidenum">
              <a:rPr lang="en-US" smtClean="0"/>
              <a:t>15</a:t>
            </a:fld>
            <a:endParaRPr lang="en-US"/>
          </a:p>
        </p:txBody>
      </p:sp>
    </p:spTree>
    <p:extLst>
      <p:ext uri="{BB962C8B-B14F-4D97-AF65-F5344CB8AC3E}">
        <p14:creationId xmlns:p14="http://schemas.microsoft.com/office/powerpoint/2010/main" val="102106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D818D-F8A4-4E32-BA7D-C1505E0C983F}" type="slidenum">
              <a:rPr lang="en-US" smtClean="0"/>
              <a:t>20</a:t>
            </a:fld>
            <a:endParaRPr lang="en-US"/>
          </a:p>
        </p:txBody>
      </p:sp>
    </p:spTree>
    <p:extLst>
      <p:ext uri="{BB962C8B-B14F-4D97-AF65-F5344CB8AC3E}">
        <p14:creationId xmlns:p14="http://schemas.microsoft.com/office/powerpoint/2010/main" val="4198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Vinnuréttur, starfsþróun </a:t>
            </a:r>
            <a:r>
              <a:rPr lang="is-IS" dirty="0" err="1"/>
              <a:t>ofl</a:t>
            </a:r>
            <a:r>
              <a:rPr lang="is-IS" dirty="0"/>
              <a:t>. – skoða fyrirmyndir </a:t>
            </a:r>
            <a:endParaRPr lang="en-US" dirty="0"/>
          </a:p>
        </p:txBody>
      </p:sp>
      <p:sp>
        <p:nvSpPr>
          <p:cNvPr id="4" name="Slide Number Placeholder 3"/>
          <p:cNvSpPr>
            <a:spLocks noGrp="1"/>
          </p:cNvSpPr>
          <p:nvPr>
            <p:ph type="sldNum" sz="quarter" idx="5"/>
          </p:nvPr>
        </p:nvSpPr>
        <p:spPr/>
        <p:txBody>
          <a:bodyPr/>
          <a:lstStyle/>
          <a:p>
            <a:fld id="{D92D818D-F8A4-4E32-BA7D-C1505E0C983F}" type="slidenum">
              <a:rPr lang="en-US" smtClean="0"/>
              <a:t>24</a:t>
            </a:fld>
            <a:endParaRPr lang="en-US"/>
          </a:p>
        </p:txBody>
      </p:sp>
    </p:spTree>
    <p:extLst>
      <p:ext uri="{BB962C8B-B14F-4D97-AF65-F5344CB8AC3E}">
        <p14:creationId xmlns:p14="http://schemas.microsoft.com/office/powerpoint/2010/main" val="416753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D92D818D-F8A4-4E32-BA7D-C1505E0C983F}" type="slidenum">
              <a:rPr lang="en-US" smtClean="0"/>
              <a:t>25</a:t>
            </a:fld>
            <a:endParaRPr lang="en-US"/>
          </a:p>
        </p:txBody>
      </p:sp>
    </p:spTree>
    <p:extLst>
      <p:ext uri="{BB962C8B-B14F-4D97-AF65-F5344CB8AC3E}">
        <p14:creationId xmlns:p14="http://schemas.microsoft.com/office/powerpoint/2010/main" val="347781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Vinnuréttur, starfsþróun </a:t>
            </a:r>
            <a:r>
              <a:rPr lang="is-IS" err="1"/>
              <a:t>ofl</a:t>
            </a:r>
            <a:r>
              <a:rPr lang="is-IS"/>
              <a:t>. – skoða fyrirmyndir </a:t>
            </a:r>
            <a:endParaRPr lang="en-US"/>
          </a:p>
        </p:txBody>
      </p:sp>
      <p:sp>
        <p:nvSpPr>
          <p:cNvPr id="4" name="Slide Number Placeholder 3"/>
          <p:cNvSpPr>
            <a:spLocks noGrp="1"/>
          </p:cNvSpPr>
          <p:nvPr>
            <p:ph type="sldNum" sz="quarter" idx="5"/>
          </p:nvPr>
        </p:nvSpPr>
        <p:spPr/>
        <p:txBody>
          <a:bodyPr/>
          <a:lstStyle/>
          <a:p>
            <a:fld id="{D92D818D-F8A4-4E32-BA7D-C1505E0C983F}" type="slidenum">
              <a:rPr lang="en-US" smtClean="0"/>
              <a:t>31</a:t>
            </a:fld>
            <a:endParaRPr lang="en-US"/>
          </a:p>
        </p:txBody>
      </p:sp>
    </p:spTree>
    <p:extLst>
      <p:ext uri="{BB962C8B-B14F-4D97-AF65-F5344CB8AC3E}">
        <p14:creationId xmlns:p14="http://schemas.microsoft.com/office/powerpoint/2010/main" val="382454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D92D818D-F8A4-4E32-BA7D-C1505E0C983F}" type="slidenum">
              <a:rPr lang="en-US" smtClean="0"/>
              <a:t>32</a:t>
            </a:fld>
            <a:endParaRPr lang="en-US"/>
          </a:p>
        </p:txBody>
      </p:sp>
    </p:spTree>
    <p:extLst>
      <p:ext uri="{BB962C8B-B14F-4D97-AF65-F5344CB8AC3E}">
        <p14:creationId xmlns:p14="http://schemas.microsoft.com/office/powerpoint/2010/main" val="336050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103F-E0F2-487E-AB94-8F128DA41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6046897B-27FB-4104-9CED-F16FF00B9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CEA1252B-A722-4DD2-959C-6F4717A6B7CA}"/>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983BADCA-4492-4E81-96F5-7230D9AC7DBC}"/>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84BEE367-503A-413E-8D35-02B40E0703A9}"/>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425952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636F-C8C5-489A-899A-CA3E12F23144}"/>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B801F4A5-F2C4-4868-BB94-D12817B600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7956B548-4501-45FD-94EB-F2EE07B36593}"/>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1A042C06-EBA3-4BCD-938D-F7E3FA1BE44B}"/>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8A16B5F-9188-4182-A939-4C0C078FD704}"/>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8191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C2A39-9537-4640-93D7-27003DD06B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61B5F0F8-4439-4446-A2C3-F468AEDDE8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69A5A0D4-AE7C-404C-817C-934AFF3C8491}"/>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287E7774-8F80-4860-B016-D101AF2115A8}"/>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2D87E111-CE52-41EF-9E95-9C6DC8B84579}"/>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51183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8FE8-CE15-4C14-A5F6-B0E4A6E0A95D}"/>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A0031EB1-3167-43A0-B55F-9F629C052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D10ED252-4FA4-4874-AC00-3C32298F7963}"/>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B7DDF50F-A574-4085-86DA-0C7FD1505AA3}"/>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08705C9-4098-4709-98F2-9D34146A42A7}"/>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59563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9E45-3A07-4DAA-8913-D158C67248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AD49CC28-DF22-442E-A0E6-79AA3B2259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503E9E-2F7B-4F3F-AA3C-A7F88625C4CE}"/>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F1C79D4A-09EB-4EBF-A2B7-0B00663FAE6B}"/>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95FA42B8-1E92-4B60-8B99-5C2599617984}"/>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79590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8D7B-C0EC-4BC3-80E9-40030705947F}"/>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AE611E86-1329-4B1A-9028-E80F33884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BDC055BF-D847-4667-A153-44B4CD0A0C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C093F6D8-6824-45AB-B2B0-55A7A39F7D78}"/>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6" name="Footer Placeholder 5">
            <a:extLst>
              <a:ext uri="{FF2B5EF4-FFF2-40B4-BE49-F238E27FC236}">
                <a16:creationId xmlns:a16="http://schemas.microsoft.com/office/drawing/2014/main" id="{597087DC-38B5-439D-9D81-85D069AC6CBD}"/>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C2A683B1-9F01-45AF-9368-18B1F8F27872}"/>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353848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23CE-0739-4856-8E30-D0BBB0FF22A7}"/>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FEBD68CF-2964-40D6-8689-A17E5B0B0B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D2494-C752-4414-AE26-D1FE56E97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B74CA5EE-2804-46BC-AAB5-B28D8726B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E26A2E-FDB2-437A-8585-2E4038A10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2D60E967-3BF2-4464-9A96-E6A60A60BC20}"/>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8" name="Footer Placeholder 7">
            <a:extLst>
              <a:ext uri="{FF2B5EF4-FFF2-40B4-BE49-F238E27FC236}">
                <a16:creationId xmlns:a16="http://schemas.microsoft.com/office/drawing/2014/main" id="{C79C5540-AAEB-4CA3-9617-F1809BED7FB7}"/>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7A610664-E090-4B06-9FAD-40007F6F5BB7}"/>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65752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5A645-9660-4564-B071-2B43ABC0402B}"/>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2F10FE09-C01C-44A6-AA11-D7934677A2D3}"/>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4" name="Footer Placeholder 3">
            <a:extLst>
              <a:ext uri="{FF2B5EF4-FFF2-40B4-BE49-F238E27FC236}">
                <a16:creationId xmlns:a16="http://schemas.microsoft.com/office/drawing/2014/main" id="{107ECF8F-15A8-471B-9CC6-7D5A6D407AB4}"/>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B2B08952-4BFF-457E-85D0-3920218E5907}"/>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93027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F3A4B-EC5F-4E8B-AABD-6FB228065009}"/>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3" name="Footer Placeholder 2">
            <a:extLst>
              <a:ext uri="{FF2B5EF4-FFF2-40B4-BE49-F238E27FC236}">
                <a16:creationId xmlns:a16="http://schemas.microsoft.com/office/drawing/2014/main" id="{47C592A7-1C96-467E-A3E3-16D3E5410C0A}"/>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825178AD-D081-4E61-8A1A-28CEA17509D1}"/>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29170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B781-DA6E-449D-B45F-99FA164579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C7CCEAF0-D977-44F4-B7B5-F18DD0B32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039A70EF-06D9-411A-8555-0E90EAC4A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E442B-4182-41DC-BDBE-3FDC604D003E}"/>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6" name="Footer Placeholder 5">
            <a:extLst>
              <a:ext uri="{FF2B5EF4-FFF2-40B4-BE49-F238E27FC236}">
                <a16:creationId xmlns:a16="http://schemas.microsoft.com/office/drawing/2014/main" id="{1B0B6FBE-6746-4E9D-A0FE-BA9DDC2BE98A}"/>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242833D7-9B4A-4186-B2AE-54C4CBF4DFF3}"/>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59653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1BED-4BE8-44F7-8F57-78FBBB409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6504F1F4-F260-46F7-BAD5-C85FDFCD5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42CAE34E-2B7D-4089-B81E-A9990626E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5DB5B-8F63-435E-9FA2-E842612E31E3}"/>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6" name="Footer Placeholder 5">
            <a:extLst>
              <a:ext uri="{FF2B5EF4-FFF2-40B4-BE49-F238E27FC236}">
                <a16:creationId xmlns:a16="http://schemas.microsoft.com/office/drawing/2014/main" id="{9C5E1145-7B59-40DB-B58E-70B015517572}"/>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405EACFE-3CBC-438B-BD18-88070FA2AD75}"/>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11804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B7969-5677-4C09-86D9-B866F14F0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FEBEDD0B-516B-45BD-8D71-60B515616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F30197AA-DE86-488E-B88D-C72BA35B5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3B7FF225-F389-4F8E-A9FE-A64A55BB5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AB60C377-3A3D-4C58-9734-5E24459BB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C0C7C-8C01-4BB0-AB83-65DD911D24A3}" type="slidenum">
              <a:rPr lang="is-IS" smtClean="0"/>
              <a:t>‹#›</a:t>
            </a:fld>
            <a:endParaRPr lang="is-IS"/>
          </a:p>
        </p:txBody>
      </p:sp>
    </p:spTree>
    <p:extLst>
      <p:ext uri="{BB962C8B-B14F-4D97-AF65-F5344CB8AC3E}">
        <p14:creationId xmlns:p14="http://schemas.microsoft.com/office/powerpoint/2010/main" val="586429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Footsteps_icon.sv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water, outdoor, sky, nature&#10;&#10;Description automatically generated">
            <a:extLst>
              <a:ext uri="{FF2B5EF4-FFF2-40B4-BE49-F238E27FC236}">
                <a16:creationId xmlns:a16="http://schemas.microsoft.com/office/drawing/2014/main" id="{5168BBC1-F333-469A-A6BF-F94EBE11C854}"/>
              </a:ext>
            </a:extLst>
          </p:cNvPr>
          <p:cNvPicPr>
            <a:picLocks noChangeAspect="1"/>
          </p:cNvPicPr>
          <p:nvPr/>
        </p:nvPicPr>
        <p:blipFill rotWithShape="1">
          <a:blip r:embed="rId2">
            <a:extLst>
              <a:ext uri="{28A0092B-C50C-407E-A947-70E740481C1C}">
                <a14:useLocalDpi xmlns:a14="http://schemas.microsoft.com/office/drawing/2010/main" val="0"/>
              </a:ext>
            </a:extLst>
          </a:blip>
          <a:srcRect l="7676" r="26350" b="7209"/>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23ADCFE-9E10-4CF8-B816-CE411DDAB7B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is-IS" sz="3700"/>
              <a:t>Nýtt skipurit Akraneskaupstaðar</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text, clipart&#10;&#10;Description automatically generated">
            <a:extLst>
              <a:ext uri="{FF2B5EF4-FFF2-40B4-BE49-F238E27FC236}">
                <a16:creationId xmlns:a16="http://schemas.microsoft.com/office/drawing/2014/main" id="{06837795-0058-4CDF-B418-91AB6BBF0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68" y="330028"/>
            <a:ext cx="918955" cy="1236263"/>
          </a:xfrm>
          <a:prstGeom prst="rect">
            <a:avLst/>
          </a:prstGeom>
        </p:spPr>
      </p:pic>
      <p:sp>
        <p:nvSpPr>
          <p:cNvPr id="12" name="Title 1">
            <a:extLst>
              <a:ext uri="{FF2B5EF4-FFF2-40B4-BE49-F238E27FC236}">
                <a16:creationId xmlns:a16="http://schemas.microsoft.com/office/drawing/2014/main" id="{08AAFFA6-A078-44DA-B80B-BA4B506E721C}"/>
              </a:ext>
            </a:extLst>
          </p:cNvPr>
          <p:cNvSpPr txBox="1">
            <a:spLocks/>
          </p:cNvSpPr>
          <p:nvPr/>
        </p:nvSpPr>
        <p:spPr>
          <a:xfrm>
            <a:off x="481029" y="4640612"/>
            <a:ext cx="4905782" cy="40026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s-IS" sz="2400" dirty="0"/>
              <a:t>Apríl 2022 – fyrri umræða</a:t>
            </a:r>
          </a:p>
        </p:txBody>
      </p:sp>
    </p:spTree>
    <p:extLst>
      <p:ext uri="{BB962C8B-B14F-4D97-AF65-F5344CB8AC3E}">
        <p14:creationId xmlns:p14="http://schemas.microsoft.com/office/powerpoint/2010/main" val="308225298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EE2BF4-AECE-4F95-B723-BE3063E1A3D4}"/>
              </a:ext>
            </a:extLst>
          </p:cNvPr>
          <p:cNvSpPr/>
          <p:nvPr/>
        </p:nvSpPr>
        <p:spPr>
          <a:xfrm>
            <a:off x="21568" y="112575"/>
            <a:ext cx="5285331" cy="111978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Skipurit Akraneskaupstaðar</a:t>
            </a:r>
          </a:p>
          <a:p>
            <a:r>
              <a:rPr lang="is-IS" sz="2800" b="1" dirty="0">
                <a:solidFill>
                  <a:schemeClr val="tx2"/>
                </a:solidFill>
              </a:rPr>
              <a:t>Nýtt skipurit</a:t>
            </a:r>
          </a:p>
        </p:txBody>
      </p:sp>
      <p:cxnSp>
        <p:nvCxnSpPr>
          <p:cNvPr id="41" name="Straight Connector 40">
            <a:extLst>
              <a:ext uri="{FF2B5EF4-FFF2-40B4-BE49-F238E27FC236}">
                <a16:creationId xmlns:a16="http://schemas.microsoft.com/office/drawing/2014/main" id="{076BDBCD-B229-4A98-B271-29868B92BFB9}"/>
              </a:ext>
            </a:extLst>
          </p:cNvPr>
          <p:cNvCxnSpPr/>
          <p:nvPr/>
        </p:nvCxnSpPr>
        <p:spPr>
          <a:xfrm>
            <a:off x="9078622" y="217426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79E658-9F5D-472F-9064-1FFD6088A7D5}"/>
              </a:ext>
            </a:extLst>
          </p:cNvPr>
          <p:cNvCxnSpPr/>
          <p:nvPr/>
        </p:nvCxnSpPr>
        <p:spPr>
          <a:xfrm>
            <a:off x="4839548" y="1987600"/>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0A73D3-C09D-47A1-9436-A47477FE09C4}"/>
              </a:ext>
            </a:extLst>
          </p:cNvPr>
          <p:cNvCxnSpPr>
            <a:cxnSpLocks/>
            <a:stCxn id="33" idx="3"/>
          </p:cNvCxnSpPr>
          <p:nvPr/>
        </p:nvCxnSpPr>
        <p:spPr>
          <a:xfrm flipH="1">
            <a:off x="4573857" y="1989535"/>
            <a:ext cx="54043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0"/>
          </p:cNvCxnSpPr>
          <p:nvPr/>
        </p:nvCxnSpPr>
        <p:spPr>
          <a:xfrm>
            <a:off x="6951787" y="582929"/>
            <a:ext cx="0" cy="64223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7E594FC-47DC-4D49-A4CF-CC657C62B838}"/>
              </a:ext>
            </a:extLst>
          </p:cNvPr>
          <p:cNvSpPr/>
          <p:nvPr/>
        </p:nvSpPr>
        <p:spPr>
          <a:xfrm>
            <a:off x="5855195" y="7916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Bæjarstjórn</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855195" y="65081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Bæjarráð</a:t>
            </a:r>
          </a:p>
        </p:txBody>
      </p:sp>
      <p:sp>
        <p:nvSpPr>
          <p:cNvPr id="33" name="Rectangle: Rounded Corners 32">
            <a:extLst>
              <a:ext uri="{FF2B5EF4-FFF2-40B4-BE49-F238E27FC236}">
                <a16:creationId xmlns:a16="http://schemas.microsoft.com/office/drawing/2014/main" id="{2878D30D-85F4-4163-8E99-0E99BADC7144}"/>
              </a:ext>
            </a:extLst>
          </p:cNvPr>
          <p:cNvSpPr/>
          <p:nvPr/>
        </p:nvSpPr>
        <p:spPr>
          <a:xfrm>
            <a:off x="8142187" y="1802867"/>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Skipulags- og umhverfisráð</a:t>
            </a:r>
          </a:p>
        </p:txBody>
      </p:sp>
      <p:sp>
        <p:nvSpPr>
          <p:cNvPr id="35" name="Rectangle: Rounded Corners 34">
            <a:extLst>
              <a:ext uri="{FF2B5EF4-FFF2-40B4-BE49-F238E27FC236}">
                <a16:creationId xmlns:a16="http://schemas.microsoft.com/office/drawing/2014/main" id="{A417FBA0-00B1-40A2-AB3E-85BDC7B337CA}"/>
              </a:ext>
            </a:extLst>
          </p:cNvPr>
          <p:cNvSpPr/>
          <p:nvPr/>
        </p:nvSpPr>
        <p:spPr>
          <a:xfrm>
            <a:off x="3921548" y="180093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Velferðar- og mannréttindaráð</a:t>
            </a:r>
          </a:p>
        </p:txBody>
      </p:sp>
      <p:sp>
        <p:nvSpPr>
          <p:cNvPr id="46" name="Rectangle: Rounded Corners 45">
            <a:extLst>
              <a:ext uri="{FF2B5EF4-FFF2-40B4-BE49-F238E27FC236}">
                <a16:creationId xmlns:a16="http://schemas.microsoft.com/office/drawing/2014/main" id="{AEF2F07B-DDA9-424E-8D18-5119D3A6F506}"/>
              </a:ext>
            </a:extLst>
          </p:cNvPr>
          <p:cNvSpPr/>
          <p:nvPr/>
        </p:nvSpPr>
        <p:spPr>
          <a:xfrm>
            <a:off x="4385263" y="6303504"/>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7045595" y="6330453"/>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27" name="Straight Connector 26">
            <a:extLst>
              <a:ext uri="{FF2B5EF4-FFF2-40B4-BE49-F238E27FC236}">
                <a16:creationId xmlns:a16="http://schemas.microsoft.com/office/drawing/2014/main" id="{71163E36-07E1-4286-8A3F-FEA812AA5934}"/>
              </a:ext>
            </a:extLst>
          </p:cNvPr>
          <p:cNvCxnSpPr>
            <a:cxnSpLocks/>
          </p:cNvCxnSpPr>
          <p:nvPr/>
        </p:nvCxnSpPr>
        <p:spPr>
          <a:xfrm flipH="1">
            <a:off x="2654656" y="1470543"/>
            <a:ext cx="32118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031A56A-503E-4A69-A8E6-E3456DF3BFC9}"/>
              </a:ext>
            </a:extLst>
          </p:cNvPr>
          <p:cNvCxnSpPr>
            <a:cxnSpLocks/>
          </p:cNvCxnSpPr>
          <p:nvPr/>
        </p:nvCxnSpPr>
        <p:spPr>
          <a:xfrm flipV="1">
            <a:off x="2654656" y="1470543"/>
            <a:ext cx="0" cy="4185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B95096-D8C7-4C23-90D8-F57D0C4AAB9C}"/>
              </a:ext>
            </a:extLst>
          </p:cNvPr>
          <p:cNvSpPr/>
          <p:nvPr/>
        </p:nvSpPr>
        <p:spPr>
          <a:xfrm>
            <a:off x="1418583" y="2416416"/>
            <a:ext cx="8516698" cy="18764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Fjármála- og þjónustusvið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Þjónusta og stafræn þróun</a:t>
            </a:r>
          </a:p>
          <a:p>
            <a:r>
              <a:rPr lang="is-IS" sz="1100" dirty="0">
                <a:solidFill>
                  <a:schemeClr val="tx2"/>
                </a:solidFill>
              </a:rPr>
              <a:t>Fjárreiður og bókhald</a:t>
            </a:r>
          </a:p>
          <a:p>
            <a:r>
              <a:rPr lang="is-IS" sz="1100" dirty="0">
                <a:solidFill>
                  <a:schemeClr val="tx2"/>
                </a:solidFill>
              </a:rPr>
              <a:t>Launamál</a:t>
            </a:r>
          </a:p>
          <a:p>
            <a:r>
              <a:rPr lang="is-IS" sz="1100" dirty="0">
                <a:solidFill>
                  <a:schemeClr val="tx2"/>
                </a:solidFill>
              </a:rPr>
              <a:t>Greiningar og mælingar</a:t>
            </a:r>
          </a:p>
          <a:p>
            <a:r>
              <a:rPr lang="is-IS" sz="1100" dirty="0">
                <a:solidFill>
                  <a:schemeClr val="tx2"/>
                </a:solidFill>
              </a:rPr>
              <a:t>Innkaup</a:t>
            </a:r>
          </a:p>
          <a:p>
            <a:r>
              <a:rPr lang="is-IS" sz="1100" dirty="0">
                <a:solidFill>
                  <a:schemeClr val="tx2"/>
                </a:solidFill>
              </a:rPr>
              <a:t>Markaðs- og ferðamál</a:t>
            </a:r>
          </a:p>
          <a:p>
            <a:r>
              <a:rPr lang="is-IS" sz="1100" dirty="0">
                <a:solidFill>
                  <a:schemeClr val="tx2"/>
                </a:solidFill>
              </a:rPr>
              <a:t>Viðburðastjórnun</a:t>
            </a:r>
          </a:p>
          <a:p>
            <a:endParaRPr lang="is-IS" sz="1100" dirty="0">
              <a:solidFill>
                <a:schemeClr val="tx2"/>
              </a:solidFill>
            </a:endParaRPr>
          </a:p>
        </p:txBody>
      </p:sp>
      <p:sp>
        <p:nvSpPr>
          <p:cNvPr id="29" name="Rectangle: Rounded Corners 28">
            <a:extLst>
              <a:ext uri="{FF2B5EF4-FFF2-40B4-BE49-F238E27FC236}">
                <a16:creationId xmlns:a16="http://schemas.microsoft.com/office/drawing/2014/main" id="{DC20EB2C-240E-4B1A-B474-CE8D2A504E01}"/>
              </a:ext>
            </a:extLst>
          </p:cNvPr>
          <p:cNvSpPr/>
          <p:nvPr/>
        </p:nvSpPr>
        <p:spPr>
          <a:xfrm>
            <a:off x="1418583" y="4350900"/>
            <a:ext cx="8443038" cy="108870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Verkefnastofa</a:t>
            </a:r>
          </a:p>
          <a:p>
            <a:r>
              <a:rPr lang="is-IS" sz="1100" dirty="0">
                <a:solidFill>
                  <a:schemeClr val="tx2"/>
                </a:solidFill>
              </a:rPr>
              <a:t>Atvinnuþróun</a:t>
            </a:r>
          </a:p>
          <a:p>
            <a:r>
              <a:rPr lang="is-IS" sz="1100" dirty="0">
                <a:solidFill>
                  <a:schemeClr val="tx2"/>
                </a:solidFill>
              </a:rPr>
              <a:t>Verkefnastjórnun</a:t>
            </a:r>
          </a:p>
          <a:p>
            <a:r>
              <a:rPr lang="is-IS" sz="1100" dirty="0">
                <a:solidFill>
                  <a:schemeClr val="tx2"/>
                </a:solidFill>
              </a:rPr>
              <a:t>Verkferlar</a:t>
            </a:r>
          </a:p>
          <a:p>
            <a:endParaRPr lang="is-IS" sz="1000" dirty="0">
              <a:solidFill>
                <a:schemeClr val="tx2"/>
              </a:solidFill>
            </a:endParaRPr>
          </a:p>
        </p:txBody>
      </p:sp>
      <p:sp>
        <p:nvSpPr>
          <p:cNvPr id="37" name="Rectangle: Rounded Corners 36">
            <a:extLst>
              <a:ext uri="{FF2B5EF4-FFF2-40B4-BE49-F238E27FC236}">
                <a16:creationId xmlns:a16="http://schemas.microsoft.com/office/drawing/2014/main" id="{EE024149-FE15-4F51-94BF-5537A95FBCEB}"/>
              </a:ext>
            </a:extLst>
          </p:cNvPr>
          <p:cNvSpPr/>
          <p:nvPr/>
        </p:nvSpPr>
        <p:spPr>
          <a:xfrm>
            <a:off x="1418583" y="5553131"/>
            <a:ext cx="8443038" cy="34645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Mannauðsmál</a:t>
            </a:r>
          </a:p>
          <a:p>
            <a:endParaRPr lang="is-IS" sz="1000" dirty="0">
              <a:solidFill>
                <a:schemeClr val="tx2"/>
              </a:solidFill>
            </a:endParaRPr>
          </a:p>
        </p:txBody>
      </p:sp>
      <p:sp>
        <p:nvSpPr>
          <p:cNvPr id="7" name="Rectangle: Rounded Corners 6">
            <a:extLst>
              <a:ext uri="{FF2B5EF4-FFF2-40B4-BE49-F238E27FC236}">
                <a16:creationId xmlns:a16="http://schemas.microsoft.com/office/drawing/2014/main" id="{0A5B04A1-4EEF-475A-8246-CFF09D4552D9}"/>
              </a:ext>
            </a:extLst>
          </p:cNvPr>
          <p:cNvSpPr/>
          <p:nvPr/>
        </p:nvSpPr>
        <p:spPr>
          <a:xfrm>
            <a:off x="3954811" y="2313480"/>
            <a:ext cx="1836000" cy="385440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600">
                <a:solidFill>
                  <a:schemeClr val="tx2"/>
                </a:solidFill>
              </a:rPr>
              <a:t>Velferðar- og mannréttindasvið</a:t>
            </a:r>
          </a:p>
          <a:p>
            <a:pPr algn="ctr"/>
            <a:r>
              <a:rPr lang="is-IS" sz="1100">
                <a:solidFill>
                  <a:schemeClr val="tx2"/>
                </a:solidFill>
              </a:rPr>
              <a:t>Félagsþjónusta</a:t>
            </a:r>
          </a:p>
          <a:p>
            <a:pPr algn="ctr"/>
            <a:r>
              <a:rPr lang="is-IS" sz="1100">
                <a:solidFill>
                  <a:schemeClr val="tx2"/>
                </a:solidFill>
              </a:rPr>
              <a:t>Málefni fatlaðra</a:t>
            </a:r>
          </a:p>
          <a:p>
            <a:pPr algn="ctr"/>
            <a:r>
              <a:rPr lang="is-IS" sz="1100">
                <a:solidFill>
                  <a:schemeClr val="tx2"/>
                </a:solidFill>
              </a:rPr>
              <a:t>Málefni aldraðra Barnavernd</a:t>
            </a:r>
          </a:p>
          <a:p>
            <a:pPr algn="ctr"/>
            <a:r>
              <a:rPr lang="is-IS" sz="1100">
                <a:solidFill>
                  <a:schemeClr val="tx2"/>
                </a:solidFill>
              </a:rPr>
              <a:t>Mannréttindi</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8149457" y="2313480"/>
            <a:ext cx="1836000" cy="385440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a:solidFill>
                  <a:schemeClr val="tx2"/>
                </a:solidFill>
              </a:rPr>
              <a:t>Skipulags- og umhverfissvið</a:t>
            </a:r>
          </a:p>
          <a:p>
            <a:pPr algn="ctr"/>
            <a:r>
              <a:rPr lang="is-IS" sz="1100">
                <a:solidFill>
                  <a:schemeClr val="tx2"/>
                </a:solidFill>
              </a:rPr>
              <a:t>Skipulagsmál</a:t>
            </a:r>
            <a:endParaRPr lang="is-IS" sz="1100">
              <a:solidFill>
                <a:schemeClr val="tx2"/>
              </a:solidFill>
              <a:cs typeface="Calibri"/>
            </a:endParaRPr>
          </a:p>
          <a:p>
            <a:pPr algn="ctr"/>
            <a:r>
              <a:rPr lang="is-IS" sz="1100">
                <a:solidFill>
                  <a:schemeClr val="tx2"/>
                </a:solidFill>
              </a:rPr>
              <a:t> Byggingarmál</a:t>
            </a:r>
            <a:endParaRPr lang="is-IS" sz="1100">
              <a:solidFill>
                <a:schemeClr val="tx2"/>
              </a:solidFill>
              <a:cs typeface="Calibri"/>
            </a:endParaRPr>
          </a:p>
          <a:p>
            <a:pPr algn="ctr"/>
            <a:r>
              <a:rPr lang="is-IS" sz="1100">
                <a:solidFill>
                  <a:schemeClr val="tx2"/>
                </a:solidFill>
              </a:rPr>
              <a:t>Umhverfi</a:t>
            </a:r>
            <a:endParaRPr lang="is-IS" sz="1100">
              <a:solidFill>
                <a:schemeClr val="tx2"/>
              </a:solidFill>
              <a:cs typeface="Calibri"/>
            </a:endParaRPr>
          </a:p>
          <a:p>
            <a:pPr algn="ctr"/>
            <a:r>
              <a:rPr lang="is-IS" sz="1100">
                <a:solidFill>
                  <a:schemeClr val="tx2"/>
                </a:solidFill>
              </a:rPr>
              <a:t>Vinnuskóli</a:t>
            </a:r>
            <a:endParaRPr lang="is-IS" sz="1100">
              <a:solidFill>
                <a:schemeClr val="tx2"/>
              </a:solidFill>
              <a:cs typeface="Calibri"/>
            </a:endParaRPr>
          </a:p>
          <a:p>
            <a:pPr algn="ctr"/>
            <a:r>
              <a:rPr lang="is-IS" sz="1100">
                <a:solidFill>
                  <a:schemeClr val="tx2"/>
                </a:solidFill>
              </a:rPr>
              <a:t>Framkvæmdir</a:t>
            </a:r>
            <a:endParaRPr lang="is-IS" sz="1100">
              <a:solidFill>
                <a:schemeClr val="tx2"/>
              </a:solidFill>
              <a:cs typeface="Calibri"/>
            </a:endParaRPr>
          </a:p>
          <a:p>
            <a:pPr algn="ctr"/>
            <a:r>
              <a:rPr lang="is-IS" sz="1100">
                <a:solidFill>
                  <a:schemeClr val="tx2"/>
                </a:solidFill>
              </a:rPr>
              <a:t>Umsjón fasteigna</a:t>
            </a:r>
            <a:endParaRPr lang="is-IS" sz="1100">
              <a:solidFill>
                <a:schemeClr val="tx2"/>
              </a:solidFill>
              <a:cs typeface="Calibri"/>
            </a:endParaRPr>
          </a:p>
        </p:txBody>
      </p:sp>
      <p:cxnSp>
        <p:nvCxnSpPr>
          <p:cNvPr id="40" name="Straight Connector 39">
            <a:extLst>
              <a:ext uri="{FF2B5EF4-FFF2-40B4-BE49-F238E27FC236}">
                <a16:creationId xmlns:a16="http://schemas.microsoft.com/office/drawing/2014/main" id="{BF9444AE-90C1-460A-8C59-A771D302EBBC}"/>
              </a:ext>
            </a:extLst>
          </p:cNvPr>
          <p:cNvCxnSpPr>
            <a:cxnSpLocks/>
          </p:cNvCxnSpPr>
          <p:nvPr/>
        </p:nvCxnSpPr>
        <p:spPr>
          <a:xfrm flipV="1">
            <a:off x="6960797" y="1589238"/>
            <a:ext cx="0" cy="9743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F471FC6-1639-4A67-9FD9-F98FE2D8E7C6}"/>
              </a:ext>
            </a:extLst>
          </p:cNvPr>
          <p:cNvSpPr/>
          <p:nvPr/>
        </p:nvSpPr>
        <p:spPr>
          <a:xfrm>
            <a:off x="6033787" y="2313481"/>
            <a:ext cx="1836000" cy="385440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dirty="0">
                <a:solidFill>
                  <a:schemeClr val="tx2"/>
                </a:solidFill>
              </a:rPr>
              <a:t>Mennta- og menningarsvið</a:t>
            </a:r>
          </a:p>
          <a:p>
            <a:pPr algn="ctr"/>
            <a:r>
              <a:rPr lang="is-IS" sz="1100" dirty="0">
                <a:solidFill>
                  <a:schemeClr val="tx2"/>
                </a:solidFill>
              </a:rPr>
              <a:t>Grunnskólar</a:t>
            </a:r>
            <a:endParaRPr lang="is-IS" sz="1100" dirty="0">
              <a:solidFill>
                <a:schemeClr val="tx2"/>
              </a:solidFill>
              <a:cs typeface="Calibri"/>
            </a:endParaRPr>
          </a:p>
          <a:p>
            <a:pPr algn="ctr"/>
            <a:r>
              <a:rPr lang="is-IS" sz="1100" dirty="0">
                <a:solidFill>
                  <a:schemeClr val="tx2"/>
                </a:solidFill>
              </a:rPr>
              <a:t>Leikskólar</a:t>
            </a:r>
            <a:endParaRPr lang="is-IS" sz="1100" dirty="0">
              <a:solidFill>
                <a:schemeClr val="tx2"/>
              </a:solidFill>
              <a:cs typeface="Calibri"/>
            </a:endParaRPr>
          </a:p>
          <a:p>
            <a:pPr algn="ctr"/>
            <a:r>
              <a:rPr lang="is-IS" sz="1100" dirty="0">
                <a:solidFill>
                  <a:schemeClr val="tx2"/>
                </a:solidFill>
              </a:rPr>
              <a:t>Tónlistarskóli</a:t>
            </a:r>
            <a:endParaRPr lang="is-IS" sz="1100" dirty="0">
              <a:solidFill>
                <a:schemeClr val="tx2"/>
              </a:solidFill>
              <a:cs typeface="Calibri"/>
            </a:endParaRPr>
          </a:p>
          <a:p>
            <a:pPr algn="ctr"/>
            <a:r>
              <a:rPr lang="is-IS" sz="1100" dirty="0">
                <a:solidFill>
                  <a:schemeClr val="tx2"/>
                </a:solidFill>
              </a:rPr>
              <a:t>Ungmennahús</a:t>
            </a:r>
            <a:endParaRPr lang="is-IS" sz="1100" dirty="0">
              <a:solidFill>
                <a:schemeClr val="tx2"/>
              </a:solidFill>
              <a:cs typeface="Calibri"/>
            </a:endParaRPr>
          </a:p>
          <a:p>
            <a:pPr algn="ctr"/>
            <a:r>
              <a:rPr lang="is-IS" sz="1100" dirty="0">
                <a:solidFill>
                  <a:schemeClr val="tx2"/>
                </a:solidFill>
              </a:rPr>
              <a:t>Dagforeldrar</a:t>
            </a:r>
            <a:endParaRPr lang="is-IS" sz="1100" dirty="0">
              <a:solidFill>
                <a:schemeClr val="tx2"/>
              </a:solidFill>
              <a:cs typeface="Calibri"/>
            </a:endParaRPr>
          </a:p>
          <a:p>
            <a:pPr algn="ctr"/>
            <a:r>
              <a:rPr lang="is-IS" sz="1100" dirty="0">
                <a:solidFill>
                  <a:schemeClr val="tx2"/>
                </a:solidFill>
              </a:rPr>
              <a:t>Íþróttir</a:t>
            </a:r>
            <a:endParaRPr lang="is-IS" sz="1100" dirty="0">
              <a:solidFill>
                <a:schemeClr val="tx2"/>
              </a:solidFill>
              <a:cs typeface="Calibri"/>
            </a:endParaRPr>
          </a:p>
          <a:p>
            <a:pPr algn="ctr"/>
            <a:r>
              <a:rPr lang="is-IS" sz="1100" dirty="0">
                <a:solidFill>
                  <a:schemeClr val="tx2"/>
                </a:solidFill>
              </a:rPr>
              <a:t>Íþróttamannvirki Sérfræðiþjónusta</a:t>
            </a:r>
            <a:endParaRPr lang="is-IS" sz="1100" dirty="0">
              <a:solidFill>
                <a:schemeClr val="tx2"/>
              </a:solidFill>
              <a:cs typeface="Calibri"/>
            </a:endParaRPr>
          </a:p>
          <a:p>
            <a:pPr algn="ctr"/>
            <a:r>
              <a:rPr lang="is-IS" sz="1100" dirty="0">
                <a:solidFill>
                  <a:schemeClr val="tx2"/>
                </a:solidFill>
              </a:rPr>
              <a:t>Forvarnir</a:t>
            </a:r>
          </a:p>
          <a:p>
            <a:pPr algn="ctr"/>
            <a:r>
              <a:rPr lang="is-IS" sz="1100" dirty="0">
                <a:solidFill>
                  <a:schemeClr val="tx2"/>
                </a:solidFill>
              </a:rPr>
              <a:t>Menningar- og safnamál</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855195" y="122516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Bæjarstjóri</a:t>
            </a:r>
          </a:p>
        </p:txBody>
      </p:sp>
      <p:sp>
        <p:nvSpPr>
          <p:cNvPr id="34" name="Rectangle: Rounded Corners 33">
            <a:extLst>
              <a:ext uri="{FF2B5EF4-FFF2-40B4-BE49-F238E27FC236}">
                <a16:creationId xmlns:a16="http://schemas.microsoft.com/office/drawing/2014/main" id="{C98E6AC0-53BF-4283-97AA-E41CBA49D40B}"/>
              </a:ext>
            </a:extLst>
          </p:cNvPr>
          <p:cNvSpPr/>
          <p:nvPr/>
        </p:nvSpPr>
        <p:spPr>
          <a:xfrm>
            <a:off x="5873216" y="1799505"/>
            <a:ext cx="2175163"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dirty="0">
                <a:solidFill>
                  <a:schemeClr val="bg1"/>
                </a:solidFill>
              </a:rPr>
              <a:t>Mennta- og menningarráð</a:t>
            </a:r>
          </a:p>
        </p:txBody>
      </p:sp>
      <p:sp>
        <p:nvSpPr>
          <p:cNvPr id="31" name="Arrow: Left-Right 30">
            <a:extLst>
              <a:ext uri="{FF2B5EF4-FFF2-40B4-BE49-F238E27FC236}">
                <a16:creationId xmlns:a16="http://schemas.microsoft.com/office/drawing/2014/main" id="{7D39667D-A05B-47B8-A1D9-7B807B72510C}"/>
              </a:ext>
            </a:extLst>
          </p:cNvPr>
          <p:cNvSpPr/>
          <p:nvPr/>
        </p:nvSpPr>
        <p:spPr>
          <a:xfrm>
            <a:off x="4622717" y="4621168"/>
            <a:ext cx="4705350" cy="810061"/>
          </a:xfrm>
          <a:prstGeom prst="lef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a:t>Þverfagleg teymisvinna (föst teymi eins og heilsueflandi samfélag, snemmtæk íhlutun, stofnanalóðir, barnvænt samfélag</a:t>
            </a:r>
            <a:r>
              <a:rPr lang="is-IS" sz="1100">
                <a:solidFill>
                  <a:schemeClr val="bg1"/>
                </a:solidFill>
              </a:rPr>
              <a:t>, vinnuskóli)</a:t>
            </a:r>
          </a:p>
        </p:txBody>
      </p:sp>
    </p:spTree>
    <p:extLst>
      <p:ext uri="{BB962C8B-B14F-4D97-AF65-F5344CB8AC3E}">
        <p14:creationId xmlns:p14="http://schemas.microsoft.com/office/powerpoint/2010/main" val="116554858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9622D12E-167A-45E1-910C-154A7347ED4C}"/>
              </a:ext>
            </a:extLst>
          </p:cNvPr>
          <p:cNvCxnSpPr>
            <a:cxnSpLocks/>
          </p:cNvCxnSpPr>
          <p:nvPr/>
        </p:nvCxnSpPr>
        <p:spPr>
          <a:xfrm flipV="1">
            <a:off x="11113032" y="1927109"/>
            <a:ext cx="0" cy="9579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667CF3-66EF-4C3F-A49F-0C656F02A828}"/>
              </a:ext>
            </a:extLst>
          </p:cNvPr>
          <p:cNvCxnSpPr>
            <a:cxnSpLocks/>
          </p:cNvCxnSpPr>
          <p:nvPr/>
        </p:nvCxnSpPr>
        <p:spPr>
          <a:xfrm flipV="1">
            <a:off x="8003635" y="1927109"/>
            <a:ext cx="0" cy="9326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a:stCxn id="42" idx="0"/>
          </p:cNvCxnSpPr>
          <p:nvPr/>
        </p:nvCxnSpPr>
        <p:spPr>
          <a:xfrm flipH="1" flipV="1">
            <a:off x="9555120" y="1927109"/>
            <a:ext cx="12940" cy="7966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3374063" y="1927109"/>
            <a:ext cx="17927" cy="9579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1845073" y="1927109"/>
            <a:ext cx="0" cy="957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54" idx="0"/>
          </p:cNvCxnSpPr>
          <p:nvPr/>
        </p:nvCxnSpPr>
        <p:spPr>
          <a:xfrm>
            <a:off x="6465179" y="1074245"/>
            <a:ext cx="24180" cy="1632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1118373"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Skólaþjónusta</a:t>
            </a:r>
          </a:p>
          <a:p>
            <a:pPr algn="ctr"/>
            <a:r>
              <a:rPr lang="is-IS" sz="1100" b="1" dirty="0">
                <a:solidFill>
                  <a:schemeClr val="tx2"/>
                </a:solidFill>
              </a:rPr>
              <a:t>Verkefnastjóri</a:t>
            </a:r>
          </a:p>
          <a:p>
            <a:pPr algn="ctr"/>
            <a:r>
              <a:rPr lang="is-IS" sz="1100" b="1" dirty="0">
                <a:solidFill>
                  <a:schemeClr val="tx2"/>
                </a:solidFill>
              </a:rPr>
              <a:t>Talmeinafræðingur</a:t>
            </a:r>
          </a:p>
          <a:p>
            <a:pPr algn="ctr"/>
            <a:r>
              <a:rPr lang="is-IS" sz="1100" dirty="0">
                <a:solidFill>
                  <a:schemeClr val="tx2"/>
                </a:solidFill>
              </a:rPr>
              <a:t>Skólaþjónusta</a:t>
            </a:r>
          </a:p>
          <a:p>
            <a:pPr algn="ctr"/>
            <a:r>
              <a:rPr lang="is-IS" sz="1100" dirty="0">
                <a:solidFill>
                  <a:schemeClr val="tx2"/>
                </a:solidFill>
              </a:rPr>
              <a:t>Barnvænt samfélag</a:t>
            </a:r>
          </a:p>
          <a:p>
            <a:pPr algn="ctr"/>
            <a:endParaRPr lang="is-IS" sz="1000" dirty="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4200207"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Leikskólamál</a:t>
            </a:r>
            <a:endParaRPr lang="is-IS" sz="1600" dirty="0">
              <a:solidFill>
                <a:schemeClr val="tx2"/>
              </a:solidFill>
            </a:endParaRPr>
          </a:p>
          <a:p>
            <a:pPr algn="ctr"/>
            <a:r>
              <a:rPr lang="is-IS" sz="1100" b="1" dirty="0">
                <a:solidFill>
                  <a:schemeClr val="tx2"/>
                </a:solidFill>
              </a:rPr>
              <a:t>Skólastjórnendur</a:t>
            </a:r>
          </a:p>
          <a:p>
            <a:pPr algn="ctr"/>
            <a:r>
              <a:rPr lang="is-IS" sz="1100" dirty="0">
                <a:solidFill>
                  <a:schemeClr val="tx2"/>
                </a:solidFill>
              </a:rPr>
              <a:t>Akrasel</a:t>
            </a:r>
          </a:p>
          <a:p>
            <a:pPr algn="ctr"/>
            <a:r>
              <a:rPr lang="is-IS" sz="1100" dirty="0">
                <a:solidFill>
                  <a:schemeClr val="tx2"/>
                </a:solidFill>
              </a:rPr>
              <a:t>Garðasel</a:t>
            </a:r>
          </a:p>
          <a:p>
            <a:pPr algn="ctr"/>
            <a:r>
              <a:rPr lang="is-IS" sz="1100" dirty="0">
                <a:solidFill>
                  <a:schemeClr val="tx2"/>
                </a:solidFill>
              </a:rPr>
              <a:t>Teigasel</a:t>
            </a:r>
          </a:p>
          <a:p>
            <a:pPr algn="ctr"/>
            <a:r>
              <a:rPr lang="is-IS" sz="1100" dirty="0">
                <a:solidFill>
                  <a:schemeClr val="tx2"/>
                </a:solidFill>
              </a:rPr>
              <a:t>Vallarsel</a:t>
            </a:r>
          </a:p>
          <a:p>
            <a:pPr algn="ctr"/>
            <a:r>
              <a:rPr lang="is-IS" sz="1100" dirty="0">
                <a:solidFill>
                  <a:schemeClr val="tx2"/>
                </a:solidFill>
              </a:rPr>
              <a:t>Dagforeldrar</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7290149"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Æskulýðs- og forvarnarmál</a:t>
            </a:r>
          </a:p>
          <a:p>
            <a:pPr algn="ctr"/>
            <a:r>
              <a:rPr lang="is-IS" sz="1100" b="1" dirty="0">
                <a:solidFill>
                  <a:schemeClr val="tx2"/>
                </a:solidFill>
              </a:rPr>
              <a:t>Forstöðumaður</a:t>
            </a:r>
          </a:p>
          <a:p>
            <a:pPr algn="ctr"/>
            <a:r>
              <a:rPr lang="is-IS" sz="1100" dirty="0">
                <a:solidFill>
                  <a:schemeClr val="tx2"/>
                </a:solidFill>
              </a:rPr>
              <a:t>Frístunda- og forvarnarmál</a:t>
            </a:r>
          </a:p>
          <a:p>
            <a:pPr algn="ctr"/>
            <a:r>
              <a:rPr lang="is-IS" sz="1100" dirty="0">
                <a:solidFill>
                  <a:schemeClr val="tx2"/>
                </a:solidFill>
              </a:rPr>
              <a:t>Lýðheilsumál</a:t>
            </a:r>
          </a:p>
          <a:p>
            <a:pPr algn="ctr"/>
            <a:r>
              <a:rPr lang="is-IS" sz="1100" dirty="0">
                <a:solidFill>
                  <a:schemeClr val="tx2"/>
                </a:solidFill>
              </a:rPr>
              <a:t>Krakkadalur</a:t>
            </a:r>
          </a:p>
          <a:p>
            <a:pPr algn="ctr"/>
            <a:r>
              <a:rPr lang="is-IS" sz="1100" dirty="0">
                <a:solidFill>
                  <a:schemeClr val="tx2"/>
                </a:solidFill>
              </a:rPr>
              <a:t>Frístundastarf fyrir ungmenni með langtíma þjónustuþörf</a:t>
            </a:r>
          </a:p>
          <a:p>
            <a:pPr algn="ctr"/>
            <a:r>
              <a:rPr lang="is-IS" sz="1100" dirty="0">
                <a:solidFill>
                  <a:schemeClr val="tx2"/>
                </a:solidFill>
              </a:rPr>
              <a:t>Arnardalur</a:t>
            </a:r>
          </a:p>
          <a:p>
            <a:pPr algn="ctr"/>
            <a:r>
              <a:rPr lang="is-IS" sz="1100" dirty="0">
                <a:solidFill>
                  <a:schemeClr val="tx2"/>
                </a:solidFill>
              </a:rPr>
              <a:t>Hvíta húsið</a:t>
            </a:r>
          </a:p>
          <a:p>
            <a:pPr algn="ctr"/>
            <a:r>
              <a:rPr lang="is-IS" sz="1100" dirty="0">
                <a:solidFill>
                  <a:schemeClr val="tx2"/>
                </a:solidFill>
              </a:rPr>
              <a:t>Sumarnámskeið</a:t>
            </a:r>
          </a:p>
          <a:p>
            <a:pPr algn="ctr"/>
            <a:endParaRPr lang="is-IS" sz="10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130940" y="570479"/>
            <a:ext cx="266847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Mennta- og menningarráð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931395" y="604346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a:stCxn id="8" idx="0"/>
          </p:cNvCxnSpPr>
          <p:nvPr/>
        </p:nvCxnSpPr>
        <p:spPr>
          <a:xfrm flipV="1">
            <a:off x="4920207" y="1927109"/>
            <a:ext cx="0" cy="7966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1831777" y="1927111"/>
            <a:ext cx="928125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8848060"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Heilsa og íþróttamál</a:t>
            </a:r>
          </a:p>
          <a:p>
            <a:pPr algn="ctr"/>
            <a:r>
              <a:rPr lang="is-IS" sz="1100" b="1" dirty="0">
                <a:solidFill>
                  <a:schemeClr val="tx2"/>
                </a:solidFill>
              </a:rPr>
              <a:t>Forstöðumaður</a:t>
            </a:r>
          </a:p>
          <a:p>
            <a:pPr algn="ctr"/>
            <a:r>
              <a:rPr lang="is-IS" sz="1000" dirty="0">
                <a:solidFill>
                  <a:schemeClr val="tx2"/>
                </a:solidFill>
              </a:rPr>
              <a:t>Akraneshöll</a:t>
            </a:r>
          </a:p>
          <a:p>
            <a:pPr algn="ctr"/>
            <a:r>
              <a:rPr lang="is-IS" sz="1000" dirty="0">
                <a:solidFill>
                  <a:schemeClr val="tx2"/>
                </a:solidFill>
              </a:rPr>
              <a:t>Íþróttahús</a:t>
            </a:r>
          </a:p>
          <a:p>
            <a:pPr algn="ctr"/>
            <a:r>
              <a:rPr lang="is-IS" sz="1000" dirty="0">
                <a:solidFill>
                  <a:schemeClr val="tx2"/>
                </a:solidFill>
              </a:rPr>
              <a:t>Sundlaug</a:t>
            </a:r>
          </a:p>
          <a:p>
            <a:pPr algn="ctr"/>
            <a:r>
              <a:rPr lang="is-IS" sz="1000" dirty="0">
                <a:solidFill>
                  <a:schemeClr val="tx2"/>
                </a:solidFill>
              </a:rPr>
              <a:t>Æfinga- og keppnisvöllur Jaðarsbökkum Fimleikahús Íþróttahús Vesturgötu</a:t>
            </a:r>
          </a:p>
          <a:p>
            <a:pPr algn="ctr"/>
            <a:r>
              <a:rPr lang="is-IS" sz="1000" dirty="0">
                <a:solidFill>
                  <a:schemeClr val="tx2"/>
                </a:solidFill>
              </a:rPr>
              <a:t>Bjarnalaug</a:t>
            </a:r>
            <a:endParaRPr lang="is-IS" sz="1000" dirty="0">
              <a:solidFill>
                <a:srgbClr val="FF0000"/>
              </a:solidFill>
            </a:endParaRP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2659290"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Grunnskólamál</a:t>
            </a:r>
          </a:p>
          <a:p>
            <a:pPr algn="ctr"/>
            <a:r>
              <a:rPr lang="is-IS" sz="1100" b="1" dirty="0">
                <a:solidFill>
                  <a:schemeClr val="tx2"/>
                </a:solidFill>
              </a:rPr>
              <a:t>Skólastjórnendur</a:t>
            </a:r>
          </a:p>
          <a:p>
            <a:pPr algn="ctr"/>
            <a:r>
              <a:rPr lang="is-IS" sz="1100" dirty="0">
                <a:solidFill>
                  <a:schemeClr val="tx2"/>
                </a:solidFill>
              </a:rPr>
              <a:t>Brekkubæjarskóli</a:t>
            </a:r>
          </a:p>
          <a:p>
            <a:pPr algn="ctr"/>
            <a:r>
              <a:rPr lang="is-IS" sz="1100" dirty="0">
                <a:solidFill>
                  <a:schemeClr val="tx2"/>
                </a:solidFill>
              </a:rPr>
              <a:t>Grundaskóli</a:t>
            </a:r>
          </a:p>
          <a:p>
            <a:pPr algn="ctr"/>
            <a:r>
              <a:rPr lang="is-IS" sz="1100" dirty="0">
                <a:solidFill>
                  <a:schemeClr val="tx2"/>
                </a:solidFill>
              </a:rPr>
              <a:t>Grundasel</a:t>
            </a:r>
          </a:p>
          <a:p>
            <a:pPr algn="ctr"/>
            <a:r>
              <a:rPr lang="is-IS" sz="1100" dirty="0">
                <a:solidFill>
                  <a:schemeClr val="tx2"/>
                </a:solidFill>
              </a:rPr>
              <a:t>Brekkusel</a:t>
            </a:r>
          </a:p>
          <a:p>
            <a:pPr algn="ctr"/>
            <a:endParaRPr lang="is-IS" sz="1000" dirty="0">
              <a:solidFill>
                <a:schemeClr val="tx2"/>
              </a:solidFill>
            </a:endParaRPr>
          </a:p>
        </p:txBody>
      </p:sp>
      <p:sp>
        <p:nvSpPr>
          <p:cNvPr id="54" name="Rectangle: Rounded Corners 53">
            <a:extLst>
              <a:ext uri="{FF2B5EF4-FFF2-40B4-BE49-F238E27FC236}">
                <a16:creationId xmlns:a16="http://schemas.microsoft.com/office/drawing/2014/main" id="{93CF7219-F2E6-4F9D-84A7-2AC8BE5A215E}"/>
              </a:ext>
            </a:extLst>
          </p:cNvPr>
          <p:cNvSpPr/>
          <p:nvPr/>
        </p:nvSpPr>
        <p:spPr>
          <a:xfrm>
            <a:off x="5769359"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Tónlistarskóli</a:t>
            </a:r>
          </a:p>
          <a:p>
            <a:pPr algn="ctr"/>
            <a:r>
              <a:rPr lang="is-IS" sz="1100" b="1">
                <a:solidFill>
                  <a:schemeClr val="tx2"/>
                </a:solidFill>
              </a:rPr>
              <a:t>Skólastjóri</a:t>
            </a:r>
          </a:p>
          <a:p>
            <a:pPr algn="ctr"/>
            <a:r>
              <a:rPr lang="is-IS" sz="1100">
                <a:solidFill>
                  <a:schemeClr val="tx2"/>
                </a:solidFill>
              </a:rPr>
              <a:t>Tónlistarkennsla</a:t>
            </a:r>
          </a:p>
        </p:txBody>
      </p:sp>
      <p:sp>
        <p:nvSpPr>
          <p:cNvPr id="29" name="Rectangle: Rounded Corners 28">
            <a:extLst>
              <a:ext uri="{FF2B5EF4-FFF2-40B4-BE49-F238E27FC236}">
                <a16:creationId xmlns:a16="http://schemas.microsoft.com/office/drawing/2014/main" id="{48BF74EE-FEA2-4EB6-AF67-4AF3FB2DCB95}"/>
              </a:ext>
            </a:extLst>
          </p:cNvPr>
          <p:cNvSpPr/>
          <p:nvPr/>
        </p:nvSpPr>
        <p:spPr>
          <a:xfrm>
            <a:off x="7285696" y="2077092"/>
            <a:ext cx="144445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Ungmennaráð</a:t>
            </a:r>
          </a:p>
        </p:txBody>
      </p:sp>
      <p:sp>
        <p:nvSpPr>
          <p:cNvPr id="25" name="Rectangle 24">
            <a:extLst>
              <a:ext uri="{FF2B5EF4-FFF2-40B4-BE49-F238E27FC236}">
                <a16:creationId xmlns:a16="http://schemas.microsoft.com/office/drawing/2014/main" id="{6B735DEC-D21D-416F-8511-668CFBDDC1F3}"/>
              </a:ext>
            </a:extLst>
          </p:cNvPr>
          <p:cNvSpPr/>
          <p:nvPr/>
        </p:nvSpPr>
        <p:spPr>
          <a:xfrm>
            <a:off x="41794" y="14419"/>
            <a:ext cx="4352401" cy="9157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Mennta- og menningarsvið</a:t>
            </a:r>
          </a:p>
        </p:txBody>
      </p:sp>
      <p:sp>
        <p:nvSpPr>
          <p:cNvPr id="24" name="Rectangle: Rounded Corners 23">
            <a:extLst>
              <a:ext uri="{FF2B5EF4-FFF2-40B4-BE49-F238E27FC236}">
                <a16:creationId xmlns:a16="http://schemas.microsoft.com/office/drawing/2014/main" id="{35A9C708-C7F2-48E4-8B67-29D30926A9F3}"/>
              </a:ext>
            </a:extLst>
          </p:cNvPr>
          <p:cNvSpPr/>
          <p:nvPr/>
        </p:nvSpPr>
        <p:spPr>
          <a:xfrm>
            <a:off x="10385700"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Menningar- og safnamál</a:t>
            </a:r>
          </a:p>
          <a:p>
            <a:pPr algn="ctr"/>
            <a:r>
              <a:rPr lang="is-IS" sz="1080" b="1" dirty="0">
                <a:solidFill>
                  <a:schemeClr val="tx2"/>
                </a:solidFill>
              </a:rPr>
              <a:t>Forstöðumaður</a:t>
            </a:r>
          </a:p>
          <a:p>
            <a:pPr algn="ctr"/>
            <a:r>
              <a:rPr lang="is-IS" sz="1080" b="1" dirty="0">
                <a:solidFill>
                  <a:schemeClr val="tx2"/>
                </a:solidFill>
              </a:rPr>
              <a:t>Bæjarbókavörður</a:t>
            </a:r>
          </a:p>
          <a:p>
            <a:pPr algn="ctr"/>
            <a:r>
              <a:rPr lang="is-IS" sz="1080" b="1" dirty="0">
                <a:solidFill>
                  <a:schemeClr val="tx2"/>
                </a:solidFill>
              </a:rPr>
              <a:t>Héraðsskjalavörður</a:t>
            </a:r>
          </a:p>
          <a:p>
            <a:pPr algn="ctr"/>
            <a:r>
              <a:rPr lang="is-IS" sz="1080" b="1" dirty="0">
                <a:solidFill>
                  <a:schemeClr val="tx2"/>
                </a:solidFill>
              </a:rPr>
              <a:t>Deildarstjórar</a:t>
            </a:r>
          </a:p>
          <a:p>
            <a:pPr algn="ctr"/>
            <a:r>
              <a:rPr lang="is-IS" sz="1080" dirty="0">
                <a:solidFill>
                  <a:schemeClr val="tx2"/>
                </a:solidFill>
              </a:rPr>
              <a:t>Byggðasafn</a:t>
            </a:r>
          </a:p>
          <a:p>
            <a:pPr algn="ctr"/>
            <a:r>
              <a:rPr lang="is-IS" sz="1080" dirty="0">
                <a:solidFill>
                  <a:schemeClr val="tx2"/>
                </a:solidFill>
              </a:rPr>
              <a:t>Bókasafn</a:t>
            </a:r>
          </a:p>
          <a:p>
            <a:pPr algn="ctr"/>
            <a:r>
              <a:rPr lang="is-IS" sz="1080" dirty="0">
                <a:solidFill>
                  <a:schemeClr val="tx2"/>
                </a:solidFill>
              </a:rPr>
              <a:t>Ljósmyndasafn</a:t>
            </a:r>
          </a:p>
          <a:p>
            <a:pPr algn="ctr"/>
            <a:r>
              <a:rPr lang="is-IS" sz="1080" dirty="0">
                <a:solidFill>
                  <a:schemeClr val="tx2"/>
                </a:solidFill>
              </a:rPr>
              <a:t>Héraðsskjalasafn</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130940" y="1173508"/>
            <a:ext cx="2668475" cy="52072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Mennta- og menningarsvið</a:t>
            </a:r>
          </a:p>
          <a:p>
            <a:pPr algn="ctr"/>
            <a:r>
              <a:rPr lang="is-IS" sz="1200" b="1" dirty="0">
                <a:solidFill>
                  <a:schemeClr val="bg1"/>
                </a:solidFill>
              </a:rPr>
              <a:t>Sviðsstjóri</a:t>
            </a:r>
          </a:p>
        </p:txBody>
      </p:sp>
      <p:sp>
        <p:nvSpPr>
          <p:cNvPr id="30" name="Rectangle: Rounded Corners 29">
            <a:extLst>
              <a:ext uri="{FF2B5EF4-FFF2-40B4-BE49-F238E27FC236}">
                <a16:creationId xmlns:a16="http://schemas.microsoft.com/office/drawing/2014/main" id="{1B98D51A-22A2-42F9-8015-1335F474D428}"/>
              </a:ext>
            </a:extLst>
          </p:cNvPr>
          <p:cNvSpPr/>
          <p:nvPr/>
        </p:nvSpPr>
        <p:spPr>
          <a:xfrm>
            <a:off x="10380091" y="2072326"/>
            <a:ext cx="1445609" cy="4964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Menningar- og safnanefnd</a:t>
            </a:r>
          </a:p>
        </p:txBody>
      </p:sp>
    </p:spTree>
    <p:extLst>
      <p:ext uri="{BB962C8B-B14F-4D97-AF65-F5344CB8AC3E}">
        <p14:creationId xmlns:p14="http://schemas.microsoft.com/office/powerpoint/2010/main" val="413177164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9B5AD13-5642-42D5-B1EA-E22C72DE88F4}"/>
              </a:ext>
            </a:extLst>
          </p:cNvPr>
          <p:cNvCxnSpPr>
            <a:cxnSpLocks/>
          </p:cNvCxnSpPr>
          <p:nvPr/>
        </p:nvCxnSpPr>
        <p:spPr>
          <a:xfrm flipV="1">
            <a:off x="9545656" y="1931185"/>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BE57AF-0C67-427D-B98A-33703D0FF7BB}"/>
              </a:ext>
            </a:extLst>
          </p:cNvPr>
          <p:cNvCxnSpPr>
            <a:cxnSpLocks/>
          </p:cNvCxnSpPr>
          <p:nvPr/>
        </p:nvCxnSpPr>
        <p:spPr>
          <a:xfrm flipV="1">
            <a:off x="7997501" y="193543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4914613" y="193543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390096" y="193543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444493" y="1116105"/>
            <a:ext cx="0" cy="6075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650696" y="2336679"/>
            <a:ext cx="1440000" cy="363217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Byggingarmál</a:t>
            </a:r>
          </a:p>
          <a:p>
            <a:pPr algn="ctr"/>
            <a:r>
              <a:rPr lang="is-IS" sz="1100" b="1">
                <a:solidFill>
                  <a:schemeClr val="tx2"/>
                </a:solidFill>
              </a:rPr>
              <a:t>Byggingarfulltrúi</a:t>
            </a:r>
          </a:p>
          <a:p>
            <a:pPr algn="ctr"/>
            <a:r>
              <a:rPr lang="is-IS" sz="1100" b="1">
                <a:solidFill>
                  <a:schemeClr val="tx2"/>
                </a:solidFill>
              </a:rPr>
              <a:t>Þjónustufulltrúi</a:t>
            </a:r>
          </a:p>
          <a:p>
            <a:pPr algn="ctr"/>
            <a:r>
              <a:rPr lang="is-IS" sz="1100">
                <a:solidFill>
                  <a:schemeClr val="tx2"/>
                </a:solidFill>
              </a:rPr>
              <a:t>Lóðamál</a:t>
            </a:r>
          </a:p>
          <a:p>
            <a:pPr algn="ctr"/>
            <a:r>
              <a:rPr lang="is-IS" sz="1100">
                <a:solidFill>
                  <a:schemeClr val="tx2"/>
                </a:solidFill>
              </a:rPr>
              <a:t>Kortavefur</a:t>
            </a:r>
          </a:p>
          <a:p>
            <a:pPr algn="ctr"/>
            <a:r>
              <a:rPr lang="is-IS" sz="1100">
                <a:solidFill>
                  <a:schemeClr val="tx2"/>
                </a:solidFill>
              </a:rPr>
              <a:t>Lóðavefur</a:t>
            </a:r>
          </a:p>
          <a:p>
            <a:pPr algn="ctr"/>
            <a:r>
              <a:rPr lang="is-IS" sz="1100">
                <a:solidFill>
                  <a:schemeClr val="tx2"/>
                </a:solidFill>
              </a:rPr>
              <a:t>Eignaskipta- yfirlýsingar</a:t>
            </a:r>
          </a:p>
          <a:p>
            <a:pPr algn="ctr"/>
            <a:r>
              <a:rPr lang="is-IS" sz="1100">
                <a:solidFill>
                  <a:schemeClr val="tx2"/>
                </a:solidFill>
              </a:rPr>
              <a:t>Lóðaleigu-samningar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5732530" y="2345875"/>
            <a:ext cx="1440000" cy="363217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Umhverfismál, opin svæði og götur</a:t>
            </a:r>
          </a:p>
          <a:p>
            <a:pPr algn="ctr"/>
            <a:r>
              <a:rPr lang="is-IS" sz="1100" b="1" dirty="0">
                <a:solidFill>
                  <a:schemeClr val="tx2"/>
                </a:solidFill>
              </a:rPr>
              <a:t>Verkefnastjóri</a:t>
            </a:r>
          </a:p>
          <a:p>
            <a:pPr algn="ctr"/>
            <a:r>
              <a:rPr lang="is-IS" sz="1100" b="1" dirty="0">
                <a:solidFill>
                  <a:schemeClr val="tx2"/>
                </a:solidFill>
              </a:rPr>
              <a:t>Garðyrkjustjóri</a:t>
            </a:r>
          </a:p>
          <a:p>
            <a:pPr algn="ctr"/>
            <a:r>
              <a:rPr lang="is-IS" sz="1100" dirty="0">
                <a:solidFill>
                  <a:schemeClr val="tx2"/>
                </a:solidFill>
              </a:rPr>
              <a:t>Gatnagerð og viðhald gatna</a:t>
            </a:r>
          </a:p>
          <a:p>
            <a:pPr algn="ctr"/>
            <a:r>
              <a:rPr lang="is-IS" sz="1100" dirty="0">
                <a:solidFill>
                  <a:schemeClr val="tx2"/>
                </a:solidFill>
              </a:rPr>
              <a:t>Sorphirða og endurvinnsla</a:t>
            </a:r>
          </a:p>
          <a:p>
            <a:pPr algn="ctr"/>
            <a:r>
              <a:rPr lang="is-IS" sz="1100" dirty="0">
                <a:solidFill>
                  <a:schemeClr val="tx2"/>
                </a:solidFill>
              </a:rPr>
              <a:t>Akranesstrætó</a:t>
            </a:r>
          </a:p>
          <a:p>
            <a:pPr algn="ctr"/>
            <a:r>
              <a:rPr lang="is-IS" sz="1100" dirty="0">
                <a:solidFill>
                  <a:schemeClr val="tx2"/>
                </a:solidFill>
              </a:rPr>
              <a:t>Viðhald og nýframkvæmdir á opnum svæðum</a:t>
            </a:r>
          </a:p>
          <a:p>
            <a:pPr algn="ctr"/>
            <a:r>
              <a:rPr lang="is-IS" sz="1100" dirty="0">
                <a:solidFill>
                  <a:schemeClr val="tx2"/>
                </a:solidFill>
              </a:rPr>
              <a:t>Loftlagsmál</a:t>
            </a:r>
          </a:p>
          <a:p>
            <a:pPr algn="ctr"/>
            <a:r>
              <a:rPr lang="is-IS" sz="1100" dirty="0">
                <a:solidFill>
                  <a:schemeClr val="tx2"/>
                </a:solidFill>
              </a:rPr>
              <a:t>Leikvellir</a:t>
            </a:r>
          </a:p>
          <a:p>
            <a:pPr algn="ctr"/>
            <a:r>
              <a:rPr lang="is-IS" sz="1100" dirty="0">
                <a:solidFill>
                  <a:schemeClr val="tx2"/>
                </a:solidFill>
              </a:rPr>
              <a:t>Stofnanalóðir</a:t>
            </a:r>
          </a:p>
          <a:p>
            <a:pPr algn="ctr"/>
            <a:r>
              <a:rPr lang="is-IS" sz="1100" dirty="0">
                <a:solidFill>
                  <a:schemeClr val="tx2"/>
                </a:solidFill>
              </a:rPr>
              <a:t>Náttúruvernd</a:t>
            </a:r>
          </a:p>
          <a:p>
            <a:pPr algn="ctr"/>
            <a:r>
              <a:rPr lang="is-IS" sz="1100" dirty="0">
                <a:solidFill>
                  <a:schemeClr val="tx2"/>
                </a:solidFill>
              </a:rPr>
              <a:t>Umhverfisverðlaun</a:t>
            </a:r>
          </a:p>
          <a:p>
            <a:pPr algn="ctr"/>
            <a:r>
              <a:rPr lang="is-IS" sz="1100" dirty="0">
                <a:solidFill>
                  <a:schemeClr val="tx2"/>
                </a:solidFill>
              </a:rPr>
              <a:t>Vinnuskólinn</a:t>
            </a:r>
          </a:p>
          <a:p>
            <a:pPr algn="ctr"/>
            <a:r>
              <a:rPr lang="is-IS" sz="1100" dirty="0">
                <a:solidFill>
                  <a:schemeClr val="tx2"/>
                </a:solidFill>
              </a:rPr>
              <a:t>Bláfáninn</a:t>
            </a:r>
          </a:p>
          <a:p>
            <a:pPr algn="ctr"/>
            <a:endParaRPr lang="is-IS" sz="12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167390" y="612339"/>
            <a:ext cx="2554206"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Skipulags- og umhverfisráð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01803" y="6118661"/>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a:stCxn id="8" idx="0"/>
          </p:cNvCxnSpPr>
          <p:nvPr/>
        </p:nvCxnSpPr>
        <p:spPr>
          <a:xfrm flipH="1" flipV="1">
            <a:off x="6441782" y="1368666"/>
            <a:ext cx="10748" cy="97720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382995" y="1931185"/>
            <a:ext cx="6162661" cy="4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277501" y="2319830"/>
            <a:ext cx="1440000" cy="363217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Samgöngur og framkvæmdir</a:t>
            </a:r>
          </a:p>
          <a:p>
            <a:pPr algn="ctr"/>
            <a:r>
              <a:rPr lang="is-IS" sz="1100" b="1" dirty="0">
                <a:solidFill>
                  <a:schemeClr val="tx2"/>
                </a:solidFill>
              </a:rPr>
              <a:t>Rekstrarstjóri</a:t>
            </a:r>
          </a:p>
          <a:p>
            <a:pPr algn="ctr"/>
            <a:r>
              <a:rPr lang="is-IS" sz="1100" b="1" dirty="0">
                <a:solidFill>
                  <a:schemeClr val="tx2"/>
                </a:solidFill>
              </a:rPr>
              <a:t>Verkefnastjóri</a:t>
            </a:r>
          </a:p>
          <a:p>
            <a:pPr algn="ctr"/>
            <a:r>
              <a:rPr lang="is-IS" sz="1100" dirty="0">
                <a:solidFill>
                  <a:schemeClr val="tx2"/>
                </a:solidFill>
              </a:rPr>
              <a:t>Áhaldahús rekstrarverkefni gatna og fasteigna, snjómokstur, viðhald og nýframkvæmdir fasteigna, almennar framkvæmdir</a:t>
            </a:r>
          </a:p>
          <a:p>
            <a:pPr algn="ctr"/>
            <a:endParaRPr lang="is-IS" sz="1100" dirty="0">
              <a:solidFill>
                <a:schemeClr val="tx2"/>
              </a:solidFill>
            </a:endParaRPr>
          </a:p>
          <a:p>
            <a:pPr algn="ctr"/>
            <a:endParaRPr lang="is-IS" sz="1100" dirty="0">
              <a:solidFill>
                <a:schemeClr val="tx2"/>
              </a:solidFill>
            </a:endParaRPr>
          </a:p>
          <a:p>
            <a:pPr algn="ctr"/>
            <a:endParaRPr lang="is-IS" sz="1400" dirty="0">
              <a:solidFill>
                <a:schemeClr val="tx2"/>
              </a:solidFill>
            </a:endParaRP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191613" y="2319830"/>
            <a:ext cx="1440000" cy="363217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Skipulagsmál</a:t>
            </a:r>
            <a:endParaRPr lang="is-IS" sz="1000">
              <a:solidFill>
                <a:schemeClr val="tx2"/>
              </a:solidFill>
            </a:endParaRPr>
          </a:p>
          <a:p>
            <a:pPr algn="ctr"/>
            <a:r>
              <a:rPr lang="is-IS" sz="1100" b="1">
                <a:solidFill>
                  <a:schemeClr val="tx2"/>
                </a:solidFill>
              </a:rPr>
              <a:t>Skipulagsfulltrúi</a:t>
            </a:r>
          </a:p>
          <a:p>
            <a:pPr algn="ctr"/>
            <a:r>
              <a:rPr lang="is-IS" sz="1100" b="1">
                <a:solidFill>
                  <a:schemeClr val="tx2"/>
                </a:solidFill>
              </a:rPr>
              <a:t>Þjónustufulltrúi</a:t>
            </a:r>
          </a:p>
          <a:p>
            <a:pPr algn="ctr"/>
            <a:r>
              <a:rPr lang="is-IS" sz="1100">
                <a:solidFill>
                  <a:schemeClr val="tx2"/>
                </a:solidFill>
              </a:rPr>
              <a:t>Aðalskipulag</a:t>
            </a:r>
          </a:p>
          <a:p>
            <a:pPr algn="ctr"/>
            <a:r>
              <a:rPr lang="is-IS" sz="1100">
                <a:solidFill>
                  <a:schemeClr val="tx2"/>
                </a:solidFill>
              </a:rPr>
              <a:t>Deiliskipulag</a:t>
            </a:r>
          </a:p>
          <a:p>
            <a:pPr algn="ctr"/>
            <a:r>
              <a:rPr lang="is-IS" sz="1100">
                <a:solidFill>
                  <a:schemeClr val="tx2"/>
                </a:solidFill>
              </a:rPr>
              <a:t>Skipulagsmál</a:t>
            </a:r>
          </a:p>
          <a:p>
            <a:pPr algn="ctr"/>
            <a:endParaRPr lang="is-IS" sz="1400">
              <a:solidFill>
                <a:schemeClr val="tx2"/>
              </a:solidFill>
            </a:endParaRPr>
          </a:p>
        </p:txBody>
      </p:sp>
      <p:sp>
        <p:nvSpPr>
          <p:cNvPr id="22" name="Rectangle: Rounded Corners 21">
            <a:extLst>
              <a:ext uri="{FF2B5EF4-FFF2-40B4-BE49-F238E27FC236}">
                <a16:creationId xmlns:a16="http://schemas.microsoft.com/office/drawing/2014/main" id="{5F2BC1B4-BACF-4BAA-ACA6-1C4E81A3748D}"/>
              </a:ext>
            </a:extLst>
          </p:cNvPr>
          <p:cNvSpPr/>
          <p:nvPr/>
        </p:nvSpPr>
        <p:spPr>
          <a:xfrm>
            <a:off x="8818944" y="2319830"/>
            <a:ext cx="1440000" cy="363217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Slökkvilið</a:t>
            </a:r>
          </a:p>
          <a:p>
            <a:pPr algn="ctr"/>
            <a:r>
              <a:rPr lang="is-IS" sz="1100" b="1">
                <a:solidFill>
                  <a:schemeClr val="tx2"/>
                </a:solidFill>
              </a:rPr>
              <a:t>Slökkviliðsstjóri</a:t>
            </a:r>
          </a:p>
          <a:p>
            <a:pPr algn="ctr"/>
            <a:r>
              <a:rPr lang="is-IS" sz="1100" b="1">
                <a:solidFill>
                  <a:schemeClr val="tx2"/>
                </a:solidFill>
              </a:rPr>
              <a:t>Eldvarnareftirlits-fulltrúi</a:t>
            </a:r>
          </a:p>
          <a:p>
            <a:pPr algn="ctr"/>
            <a:r>
              <a:rPr lang="is-IS" sz="1100">
                <a:solidFill>
                  <a:schemeClr val="tx2"/>
                </a:solidFill>
              </a:rPr>
              <a:t>Rekstur slökkviliðs</a:t>
            </a:r>
            <a:endParaRPr lang="is-IS" sz="1400">
              <a:solidFill>
                <a:schemeClr val="tx2"/>
              </a:solidFill>
            </a:endParaRPr>
          </a:p>
          <a:p>
            <a:pPr algn="ctr"/>
            <a:r>
              <a:rPr lang="is-IS" sz="1100">
                <a:solidFill>
                  <a:schemeClr val="tx2"/>
                </a:solidFill>
              </a:rPr>
              <a:t>Eldvarnareftirlit</a:t>
            </a:r>
          </a:p>
          <a:p>
            <a:pPr algn="ctr"/>
            <a:endParaRPr lang="is-IS" sz="1000">
              <a:solidFill>
                <a:schemeClr val="tx2"/>
              </a:solidFill>
            </a:endParaRPr>
          </a:p>
        </p:txBody>
      </p:sp>
      <p:sp>
        <p:nvSpPr>
          <p:cNvPr id="21" name="Rectangle: Rounded Corners 20">
            <a:extLst>
              <a:ext uri="{FF2B5EF4-FFF2-40B4-BE49-F238E27FC236}">
                <a16:creationId xmlns:a16="http://schemas.microsoft.com/office/drawing/2014/main" id="{247BA1EC-0899-4A2E-A7DD-DCAAFB89AF3A}"/>
              </a:ext>
            </a:extLst>
          </p:cNvPr>
          <p:cNvSpPr/>
          <p:nvPr/>
        </p:nvSpPr>
        <p:spPr>
          <a:xfrm>
            <a:off x="4172409" y="6118661"/>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24" name="Rectangle 23">
            <a:extLst>
              <a:ext uri="{FF2B5EF4-FFF2-40B4-BE49-F238E27FC236}">
                <a16:creationId xmlns:a16="http://schemas.microsoft.com/office/drawing/2014/main" id="{254EE30B-40CC-4549-9E3C-4A4FF7F8EFF2}"/>
              </a:ext>
            </a:extLst>
          </p:cNvPr>
          <p:cNvSpPr/>
          <p:nvPr/>
        </p:nvSpPr>
        <p:spPr>
          <a:xfrm>
            <a:off x="0" y="-35904"/>
            <a:ext cx="4312117" cy="9001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Skipulags- og umhverfissvið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167389" y="1219876"/>
            <a:ext cx="255420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Skipulags- og umhverfissvið</a:t>
            </a:r>
          </a:p>
          <a:p>
            <a:pPr algn="ctr"/>
            <a:r>
              <a:rPr lang="is-IS" sz="1200" b="1" dirty="0">
                <a:solidFill>
                  <a:schemeClr val="bg1"/>
                </a:solidFill>
              </a:rPr>
              <a:t>Sviðsstjóri</a:t>
            </a:r>
          </a:p>
        </p:txBody>
      </p:sp>
    </p:spTree>
    <p:extLst>
      <p:ext uri="{BB962C8B-B14F-4D97-AF65-F5344CB8AC3E}">
        <p14:creationId xmlns:p14="http://schemas.microsoft.com/office/powerpoint/2010/main" val="408850689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09A2AD42-F76F-4D59-B9CF-DA3135C9EA78}"/>
              </a:ext>
            </a:extLst>
          </p:cNvPr>
          <p:cNvCxnSpPr>
            <a:cxnSpLocks/>
          </p:cNvCxnSpPr>
          <p:nvPr/>
        </p:nvCxnSpPr>
        <p:spPr>
          <a:xfrm flipV="1">
            <a:off x="4820749" y="2041310"/>
            <a:ext cx="0" cy="12124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a:stCxn id="9" idx="0"/>
          </p:cNvCxnSpPr>
          <p:nvPr/>
        </p:nvCxnSpPr>
        <p:spPr>
          <a:xfrm flipV="1">
            <a:off x="6452173" y="873291"/>
            <a:ext cx="0" cy="19681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p:cNvCxnSpPr>
          <p:nvPr/>
        </p:nvCxnSpPr>
        <p:spPr>
          <a:xfrm flipV="1">
            <a:off x="9697124" y="2041310"/>
            <a:ext cx="0" cy="961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194699" y="2041310"/>
            <a:ext cx="0" cy="961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436311"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Félagsþjónusta</a:t>
            </a:r>
          </a:p>
          <a:p>
            <a:pPr algn="ctr"/>
            <a:r>
              <a:rPr lang="is-IS" sz="1100" b="1">
                <a:solidFill>
                  <a:schemeClr val="tx2"/>
                </a:solidFill>
              </a:rPr>
              <a:t>Félagsmálastjóri og félagsráðgjafar</a:t>
            </a:r>
          </a:p>
          <a:p>
            <a:pPr algn="ctr"/>
            <a:r>
              <a:rPr lang="is-IS" sz="1100">
                <a:solidFill>
                  <a:schemeClr val="tx2"/>
                </a:solidFill>
              </a:rPr>
              <a:t>Fjárhagsaðstoð</a:t>
            </a:r>
          </a:p>
          <a:p>
            <a:pPr algn="ctr"/>
            <a:r>
              <a:rPr lang="is-IS" sz="1100">
                <a:solidFill>
                  <a:schemeClr val="tx2"/>
                </a:solidFill>
              </a:rPr>
              <a:t>Félagsleg og fjárhagsleg ráðgjöf</a:t>
            </a:r>
          </a:p>
          <a:p>
            <a:pPr algn="ctr"/>
            <a:r>
              <a:rPr lang="is-IS" sz="1100">
                <a:solidFill>
                  <a:schemeClr val="tx2"/>
                </a:solidFill>
              </a:rPr>
              <a:t>Stuðningsþjónusta</a:t>
            </a:r>
          </a:p>
          <a:p>
            <a:pPr algn="ctr"/>
            <a:r>
              <a:rPr lang="is-IS" sz="1100">
                <a:solidFill>
                  <a:schemeClr val="tx2"/>
                </a:solidFill>
              </a:rPr>
              <a:t>Málefni útlendinga</a:t>
            </a:r>
          </a:p>
          <a:p>
            <a:pPr algn="ctr"/>
            <a:r>
              <a:rPr lang="is-IS" sz="1100">
                <a:solidFill>
                  <a:schemeClr val="tx2"/>
                </a:solidFill>
              </a:rPr>
              <a:t>Virkniúrræði</a:t>
            </a:r>
          </a:p>
          <a:p>
            <a:pPr algn="ctr"/>
            <a:r>
              <a:rPr lang="is-IS" sz="1100">
                <a:solidFill>
                  <a:schemeClr val="tx2"/>
                </a:solidFill>
              </a:rPr>
              <a:t>Endurhæfingar-húsið Hver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8956035"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aldraða</a:t>
            </a:r>
          </a:p>
          <a:p>
            <a:pPr algn="ctr"/>
            <a:r>
              <a:rPr lang="is-IS" sz="1100" b="1">
                <a:solidFill>
                  <a:schemeClr val="tx2"/>
                </a:solidFill>
              </a:rPr>
              <a:t>Forstöðumaður</a:t>
            </a:r>
          </a:p>
          <a:p>
            <a:pPr algn="ctr"/>
            <a:r>
              <a:rPr lang="is-IS" sz="1100">
                <a:solidFill>
                  <a:schemeClr val="tx2"/>
                </a:solidFill>
              </a:rPr>
              <a:t>Stuðningsþjónusta</a:t>
            </a:r>
          </a:p>
          <a:p>
            <a:pPr algn="ctr"/>
            <a:r>
              <a:rPr lang="is-IS" sz="1100">
                <a:solidFill>
                  <a:schemeClr val="tx2"/>
                </a:solidFill>
              </a:rPr>
              <a:t>Heimsending matar</a:t>
            </a:r>
          </a:p>
          <a:p>
            <a:pPr algn="ctr"/>
            <a:r>
              <a:rPr lang="is-IS" sz="1100">
                <a:solidFill>
                  <a:schemeClr val="tx2"/>
                </a:solidFill>
              </a:rPr>
              <a:t>Félagsstarf</a:t>
            </a:r>
          </a:p>
          <a:p>
            <a:pPr algn="ctr"/>
            <a:r>
              <a:rPr lang="is-IS" sz="1100">
                <a:solidFill>
                  <a:schemeClr val="tx2"/>
                </a:solidFill>
              </a:rPr>
              <a:t>Heilsuefling</a:t>
            </a:r>
          </a:p>
          <a:p>
            <a:pPr algn="ctr"/>
            <a:r>
              <a:rPr lang="is-IS" sz="1100">
                <a:solidFill>
                  <a:schemeClr val="tx2"/>
                </a:solidFill>
              </a:rPr>
              <a:t>Akstursþjónusta</a:t>
            </a:r>
          </a:p>
          <a:p>
            <a:pPr algn="ctr"/>
            <a:endParaRPr lang="is-IS" sz="1200">
              <a:solidFill>
                <a:schemeClr val="tx2"/>
              </a:solidFill>
            </a:endParaRP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5696173"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Heimili og húsnæði</a:t>
            </a:r>
          </a:p>
          <a:p>
            <a:pPr algn="ctr"/>
            <a:r>
              <a:rPr lang="is-IS" sz="1100">
                <a:solidFill>
                  <a:schemeClr val="tx2"/>
                </a:solidFill>
              </a:rPr>
              <a:t>Félagslegt leiguhúsnæði</a:t>
            </a:r>
          </a:p>
          <a:p>
            <a:pPr algn="ctr"/>
            <a:r>
              <a:rPr lang="is-IS" sz="1100">
                <a:solidFill>
                  <a:schemeClr val="tx2"/>
                </a:solidFill>
              </a:rPr>
              <a:t>Húsnæðisbætur</a:t>
            </a:r>
          </a:p>
          <a:p>
            <a:pPr algn="ctr"/>
            <a:r>
              <a:rPr lang="is-IS" sz="1100">
                <a:solidFill>
                  <a:schemeClr val="tx2"/>
                </a:solidFill>
              </a:rPr>
              <a:t>Húsnæðisáætlun</a:t>
            </a:r>
          </a:p>
          <a:p>
            <a:pPr algn="ctr"/>
            <a:endParaRPr lang="is-IS" sz="10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029202" y="737825"/>
            <a:ext cx="2846969"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Velferðar- og mannréttindaráð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029203" y="1340320"/>
            <a:ext cx="2846972"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Velferðar- og mannréttindasvið</a:t>
            </a:r>
          </a:p>
          <a:p>
            <a:pPr algn="ctr"/>
            <a:r>
              <a:rPr lang="is-IS" sz="1200" b="1" dirty="0">
                <a:solidFill>
                  <a:schemeClr val="bg1"/>
                </a:solidFill>
              </a:rPr>
              <a:t>Sviðsstjóri</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338505" y="6293300"/>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194699" y="2041310"/>
            <a:ext cx="64983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326104" y="28245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fatlaða</a:t>
            </a:r>
            <a:endParaRPr lang="is-IS" sz="1000">
              <a:solidFill>
                <a:srgbClr val="FF0000"/>
              </a:solidFill>
            </a:endParaRPr>
          </a:p>
          <a:p>
            <a:pPr algn="ctr"/>
            <a:r>
              <a:rPr lang="is-IS" sz="1100" b="1">
                <a:solidFill>
                  <a:schemeClr val="tx2"/>
                </a:solidFill>
              </a:rPr>
              <a:t>Forstöðumenn</a:t>
            </a:r>
          </a:p>
          <a:p>
            <a:pPr algn="ctr"/>
            <a:r>
              <a:rPr lang="is-IS" sz="1100" b="1">
                <a:solidFill>
                  <a:schemeClr val="tx2"/>
                </a:solidFill>
              </a:rPr>
              <a:t>Ráðgjafar í málefnum fatlaða</a:t>
            </a:r>
          </a:p>
          <a:p>
            <a:pPr algn="ctr"/>
            <a:r>
              <a:rPr lang="is-IS" sz="1100">
                <a:solidFill>
                  <a:schemeClr val="tx2"/>
                </a:solidFill>
              </a:rPr>
              <a:t>Ráðgjöf og stuðningur</a:t>
            </a:r>
          </a:p>
          <a:p>
            <a:pPr algn="ctr"/>
            <a:r>
              <a:rPr lang="is-IS" sz="1100">
                <a:solidFill>
                  <a:schemeClr val="tx2"/>
                </a:solidFill>
              </a:rPr>
              <a:t>Stuðnings- og stoðþjónusta</a:t>
            </a:r>
          </a:p>
          <a:p>
            <a:pPr algn="ctr"/>
            <a:r>
              <a:rPr lang="is-IS" sz="1100">
                <a:solidFill>
                  <a:schemeClr val="tx2"/>
                </a:solidFill>
              </a:rPr>
              <a:t>NPA samningar</a:t>
            </a:r>
          </a:p>
          <a:p>
            <a:pPr algn="ctr"/>
            <a:r>
              <a:rPr lang="is-IS" sz="1100">
                <a:solidFill>
                  <a:schemeClr val="tx2"/>
                </a:solidFill>
              </a:rPr>
              <a:t>Þjónustusamningar</a:t>
            </a:r>
          </a:p>
          <a:p>
            <a:pPr algn="ctr"/>
            <a:r>
              <a:rPr lang="is-IS" sz="1100">
                <a:solidFill>
                  <a:schemeClr val="tx2"/>
                </a:solidFill>
              </a:rPr>
              <a:t>Notendasamningar</a:t>
            </a:r>
          </a:p>
          <a:p>
            <a:pPr algn="ctr"/>
            <a:r>
              <a:rPr lang="is-IS" sz="1100">
                <a:solidFill>
                  <a:schemeClr val="tx2"/>
                </a:solidFill>
              </a:rPr>
              <a:t>Akstursþjónusta fyrir fatlað fólk</a:t>
            </a:r>
          </a:p>
          <a:p>
            <a:pPr algn="ctr"/>
            <a:r>
              <a:rPr lang="is-IS" sz="1100">
                <a:solidFill>
                  <a:schemeClr val="tx2"/>
                </a:solidFill>
              </a:rPr>
              <a:t>Búsetukjarnar</a:t>
            </a:r>
          </a:p>
          <a:p>
            <a:pPr algn="ctr"/>
            <a:r>
              <a:rPr lang="is-IS" sz="1100">
                <a:solidFill>
                  <a:schemeClr val="tx2"/>
                </a:solidFill>
              </a:rPr>
              <a:t>Fjöliðjan og Búkolla</a:t>
            </a:r>
          </a:p>
          <a:p>
            <a:pPr algn="ctr"/>
            <a:endParaRPr lang="is-IS" sz="1100">
              <a:solidFill>
                <a:schemeClr val="tx2"/>
              </a:solidFill>
            </a:endParaRPr>
          </a:p>
          <a:p>
            <a:pPr algn="ctr"/>
            <a:endParaRPr lang="is-IS" sz="10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066242" y="28245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a:solidFill>
                  <a:schemeClr val="tx2"/>
                </a:solidFill>
              </a:rPr>
              <a:t>Barnavernd</a:t>
            </a:r>
          </a:p>
          <a:p>
            <a:pPr algn="ctr"/>
            <a:r>
              <a:rPr lang="is-IS" sz="1100" b="1">
                <a:solidFill>
                  <a:schemeClr val="tx2"/>
                </a:solidFill>
              </a:rPr>
              <a:t>Félagsráðgjafar</a:t>
            </a:r>
            <a:endParaRPr lang="is-IS" sz="1100" b="1">
              <a:solidFill>
                <a:schemeClr val="tx2"/>
              </a:solidFill>
              <a:cs typeface="Calibri"/>
            </a:endParaRPr>
          </a:p>
          <a:p>
            <a:pPr algn="ctr"/>
            <a:r>
              <a:rPr lang="is-IS" sz="1100">
                <a:solidFill>
                  <a:schemeClr val="tx2"/>
                </a:solidFill>
              </a:rPr>
              <a:t>Barnaverndarmál</a:t>
            </a:r>
            <a:endParaRPr lang="is-IS" sz="1100" err="1">
              <a:solidFill>
                <a:schemeClr val="tx2"/>
              </a:solidFill>
              <a:cs typeface="Calibri"/>
            </a:endParaRPr>
          </a:p>
          <a:p>
            <a:pPr algn="ctr"/>
            <a:r>
              <a:rPr lang="is-IS" sz="1100">
                <a:solidFill>
                  <a:schemeClr val="tx2"/>
                </a:solidFill>
              </a:rPr>
              <a:t>Móttaka og greining </a:t>
            </a:r>
            <a:endParaRPr lang="is-IS" sz="1100">
              <a:solidFill>
                <a:schemeClr val="tx2"/>
              </a:solidFill>
              <a:cs typeface="Calibri"/>
            </a:endParaRPr>
          </a:p>
          <a:p>
            <a:pPr algn="ctr"/>
            <a:r>
              <a:rPr lang="is-IS" sz="1100">
                <a:solidFill>
                  <a:schemeClr val="tx2"/>
                </a:solidFill>
              </a:rPr>
              <a:t>Tilkynningar</a:t>
            </a:r>
            <a:endParaRPr lang="is-IS" sz="1100">
              <a:solidFill>
                <a:schemeClr val="tx2"/>
              </a:solidFill>
              <a:cs typeface="Calibri"/>
            </a:endParaRPr>
          </a:p>
          <a:p>
            <a:pPr algn="ctr"/>
            <a:r>
              <a:rPr lang="is-IS" sz="1100">
                <a:solidFill>
                  <a:schemeClr val="tx2"/>
                </a:solidFill>
              </a:rPr>
              <a:t>Úttektir dagforeldra</a:t>
            </a:r>
            <a:endParaRPr lang="is-IS" sz="1100">
              <a:solidFill>
                <a:schemeClr val="tx2"/>
              </a:solidFill>
              <a:cs typeface="Calibri"/>
            </a:endParaRPr>
          </a:p>
          <a:p>
            <a:pPr algn="ctr"/>
            <a:r>
              <a:rPr lang="is-IS" sz="1100">
                <a:solidFill>
                  <a:schemeClr val="tx2"/>
                </a:solidFill>
              </a:rPr>
              <a:t>Vistun og fóstur</a:t>
            </a:r>
            <a:endParaRPr lang="is-IS" sz="1100">
              <a:solidFill>
                <a:schemeClr val="tx2"/>
              </a:solidFill>
              <a:cs typeface="Calibri"/>
            </a:endParaRPr>
          </a:p>
          <a:p>
            <a:pPr algn="ctr"/>
            <a:r>
              <a:rPr lang="is-IS" sz="1100">
                <a:solidFill>
                  <a:schemeClr val="tx2"/>
                </a:solidFill>
              </a:rPr>
              <a:t>Stuðnings-fjölskyldur</a:t>
            </a:r>
            <a:endParaRPr lang="is-IS" sz="1100">
              <a:solidFill>
                <a:schemeClr val="tx2"/>
              </a:solidFill>
              <a:cs typeface="Calibri"/>
            </a:endParaRPr>
          </a:p>
          <a:p>
            <a:pPr algn="ctr"/>
            <a:r>
              <a:rPr lang="is-IS" sz="1100">
                <a:solidFill>
                  <a:schemeClr val="tx2"/>
                </a:solidFill>
              </a:rPr>
              <a:t>Samstarfsverkefni heimilisofbeldi</a:t>
            </a:r>
            <a:endParaRPr lang="is-IS" sz="1100">
              <a:solidFill>
                <a:schemeClr val="tx2"/>
              </a:solidFill>
              <a:cs typeface="Calibri"/>
            </a:endParaRPr>
          </a:p>
          <a:p>
            <a:pPr algn="ctr"/>
            <a:r>
              <a:rPr lang="is-IS" sz="1100">
                <a:solidFill>
                  <a:schemeClr val="tx2"/>
                </a:solidFill>
              </a:rPr>
              <a:t>Úttekt vegna ættleiðingarmála</a:t>
            </a:r>
            <a:endParaRPr lang="is-IS" sz="1100">
              <a:solidFill>
                <a:schemeClr val="tx2"/>
              </a:solidFill>
              <a:cs typeface="Calibri"/>
            </a:endParaRPr>
          </a:p>
          <a:p>
            <a:pPr algn="ctr"/>
            <a:endParaRPr lang="is-IS" sz="1100">
              <a:solidFill>
                <a:srgbClr val="FF0000"/>
              </a:solidFill>
            </a:endParaRPr>
          </a:p>
        </p:txBody>
      </p:sp>
      <p:sp>
        <p:nvSpPr>
          <p:cNvPr id="26" name="Rectangle: Rounded Corners 25">
            <a:extLst>
              <a:ext uri="{FF2B5EF4-FFF2-40B4-BE49-F238E27FC236}">
                <a16:creationId xmlns:a16="http://schemas.microsoft.com/office/drawing/2014/main" id="{4402C0F7-C3A7-400D-81CE-1E29C9272635}"/>
              </a:ext>
            </a:extLst>
          </p:cNvPr>
          <p:cNvSpPr/>
          <p:nvPr/>
        </p:nvSpPr>
        <p:spPr>
          <a:xfrm>
            <a:off x="4050025" y="2184982"/>
            <a:ext cx="1528217"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400">
                <a:solidFill>
                  <a:schemeClr val="bg1"/>
                </a:solidFill>
              </a:rPr>
              <a:t>Barnaverndar-nefnd</a:t>
            </a:r>
            <a:endParaRPr lang="is-IS" sz="1600">
              <a:solidFill>
                <a:schemeClr val="bg1"/>
              </a:solidFill>
            </a:endParaRPr>
          </a:p>
        </p:txBody>
      </p:sp>
      <p:sp>
        <p:nvSpPr>
          <p:cNvPr id="29" name="Rectangle 28">
            <a:extLst>
              <a:ext uri="{FF2B5EF4-FFF2-40B4-BE49-F238E27FC236}">
                <a16:creationId xmlns:a16="http://schemas.microsoft.com/office/drawing/2014/main" id="{9359D508-5D28-4D08-B75E-293269CEC255}"/>
              </a:ext>
            </a:extLst>
          </p:cNvPr>
          <p:cNvSpPr/>
          <p:nvPr/>
        </p:nvSpPr>
        <p:spPr>
          <a:xfrm>
            <a:off x="0" y="293417"/>
            <a:ext cx="4820749" cy="57987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Velferðar- og mannréttindasvið</a:t>
            </a:r>
          </a:p>
          <a:p>
            <a:endParaRPr lang="is-IS" sz="2800" b="1" dirty="0">
              <a:solidFill>
                <a:schemeClr val="tx2"/>
              </a:solidFill>
            </a:endParaRPr>
          </a:p>
        </p:txBody>
      </p:sp>
      <p:sp>
        <p:nvSpPr>
          <p:cNvPr id="34" name="Rectangle: Rounded Corners 33">
            <a:extLst>
              <a:ext uri="{FF2B5EF4-FFF2-40B4-BE49-F238E27FC236}">
                <a16:creationId xmlns:a16="http://schemas.microsoft.com/office/drawing/2014/main" id="{7E4E3407-0BFE-4D2A-A417-9E1FFB572DB3}"/>
              </a:ext>
            </a:extLst>
          </p:cNvPr>
          <p:cNvSpPr/>
          <p:nvPr/>
        </p:nvSpPr>
        <p:spPr>
          <a:xfrm>
            <a:off x="8937097" y="2158933"/>
            <a:ext cx="1512000"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err="1">
                <a:solidFill>
                  <a:schemeClr val="bg1"/>
                </a:solidFill>
              </a:rPr>
              <a:t>Öldungarráð</a:t>
            </a:r>
            <a:endParaRPr lang="is-IS" sz="1600" dirty="0">
              <a:solidFill>
                <a:schemeClr val="bg1"/>
              </a:solidFill>
            </a:endParaRPr>
          </a:p>
        </p:txBody>
      </p:sp>
      <p:cxnSp>
        <p:nvCxnSpPr>
          <p:cNvPr id="39" name="Straight Connector 38">
            <a:extLst>
              <a:ext uri="{FF2B5EF4-FFF2-40B4-BE49-F238E27FC236}">
                <a16:creationId xmlns:a16="http://schemas.microsoft.com/office/drawing/2014/main" id="{A725D2EC-5011-47C0-AE39-3C6EC626532E}"/>
              </a:ext>
            </a:extLst>
          </p:cNvPr>
          <p:cNvCxnSpPr>
            <a:cxnSpLocks/>
          </p:cNvCxnSpPr>
          <p:nvPr/>
        </p:nvCxnSpPr>
        <p:spPr>
          <a:xfrm flipV="1">
            <a:off x="8115873" y="2041310"/>
            <a:ext cx="0" cy="7859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CDBAFB3A-81BA-464E-A090-ACEE4B27D699}"/>
              </a:ext>
            </a:extLst>
          </p:cNvPr>
          <p:cNvSpPr/>
          <p:nvPr/>
        </p:nvSpPr>
        <p:spPr>
          <a:xfrm>
            <a:off x="7326104" y="2184982"/>
            <a:ext cx="1512000"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a:solidFill>
                  <a:schemeClr val="bg1"/>
                </a:solidFill>
              </a:rPr>
              <a:t>Notendaráð</a:t>
            </a:r>
          </a:p>
        </p:txBody>
      </p:sp>
    </p:spTree>
    <p:extLst>
      <p:ext uri="{BB962C8B-B14F-4D97-AF65-F5344CB8AC3E}">
        <p14:creationId xmlns:p14="http://schemas.microsoft.com/office/powerpoint/2010/main" val="12167851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7977363" y="2262429"/>
            <a:ext cx="14230" cy="5364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6452846" y="1404992"/>
            <a:ext cx="0" cy="14040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7E594FC-47DC-4D49-A4CF-CC657C62B838}"/>
              </a:ext>
            </a:extLst>
          </p:cNvPr>
          <p:cNvSpPr/>
          <p:nvPr/>
        </p:nvSpPr>
        <p:spPr>
          <a:xfrm>
            <a:off x="5239931" y="901226"/>
            <a:ext cx="244536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239930" y="1522407"/>
            <a:ext cx="2445369"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Fjármála- og þjónustusvið</a:t>
            </a:r>
          </a:p>
          <a:p>
            <a:pPr algn="ctr"/>
            <a:r>
              <a:rPr lang="is-IS" sz="1200" b="1" dirty="0">
                <a:solidFill>
                  <a:schemeClr val="bg1"/>
                </a:solidFill>
              </a:rPr>
              <a:t>Sviðsstjóri</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82691"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415284" y="2261003"/>
            <a:ext cx="61347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4EAC2F6-0A20-4CF6-B5E0-42C1C82783D9}"/>
              </a:ext>
            </a:extLst>
          </p:cNvPr>
          <p:cNvSpPr/>
          <p:nvPr/>
        </p:nvSpPr>
        <p:spPr>
          <a:xfrm>
            <a:off x="4178533"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18" name="Rectangle 17">
            <a:extLst>
              <a:ext uri="{FF2B5EF4-FFF2-40B4-BE49-F238E27FC236}">
                <a16:creationId xmlns:a16="http://schemas.microsoft.com/office/drawing/2014/main" id="{836B5BCF-44EE-4F43-BE94-746E72344647}"/>
              </a:ext>
            </a:extLst>
          </p:cNvPr>
          <p:cNvSpPr/>
          <p:nvPr/>
        </p:nvSpPr>
        <p:spPr>
          <a:xfrm>
            <a:off x="0" y="163048"/>
            <a:ext cx="4308642" cy="75025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Fjármála- og þjónustusvið</a:t>
            </a:r>
            <a:endParaRPr lang="is-IS" sz="2800" b="1" dirty="0">
              <a:solidFill>
                <a:srgbClr val="FF0000"/>
              </a:solidFill>
            </a:endParaRPr>
          </a:p>
        </p:txBody>
      </p:sp>
      <p:cxnSp>
        <p:nvCxnSpPr>
          <p:cNvPr id="20" name="Straight Connector 19">
            <a:extLst>
              <a:ext uri="{FF2B5EF4-FFF2-40B4-BE49-F238E27FC236}">
                <a16:creationId xmlns:a16="http://schemas.microsoft.com/office/drawing/2014/main" id="{E23FC792-B1FD-4E1E-A7A3-586F2EF011F9}"/>
              </a:ext>
            </a:extLst>
          </p:cNvPr>
          <p:cNvCxnSpPr>
            <a:cxnSpLocks/>
          </p:cNvCxnSpPr>
          <p:nvPr/>
        </p:nvCxnSpPr>
        <p:spPr>
          <a:xfrm flipV="1">
            <a:off x="4976415" y="2262429"/>
            <a:ext cx="0" cy="54664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59C215-0575-405A-BD8F-D6B578E15465}"/>
              </a:ext>
            </a:extLst>
          </p:cNvPr>
          <p:cNvCxnSpPr>
            <a:cxnSpLocks/>
          </p:cNvCxnSpPr>
          <p:nvPr/>
        </p:nvCxnSpPr>
        <p:spPr>
          <a:xfrm flipV="1">
            <a:off x="3415284" y="226100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8CE9DDB5-F509-4CAE-9BD2-6A9DE95F45CA}"/>
              </a:ext>
            </a:extLst>
          </p:cNvPr>
          <p:cNvSpPr/>
          <p:nvPr/>
        </p:nvSpPr>
        <p:spPr>
          <a:xfrm>
            <a:off x="7349275" y="2620793"/>
            <a:ext cx="1440000" cy="348058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Þjónusta og stafræn þróun</a:t>
            </a:r>
          </a:p>
          <a:p>
            <a:pPr algn="ctr"/>
            <a:r>
              <a:rPr lang="is-IS" sz="1100" b="1" dirty="0">
                <a:solidFill>
                  <a:schemeClr val="tx2"/>
                </a:solidFill>
              </a:rPr>
              <a:t>Þjónustufulltrúar</a:t>
            </a:r>
          </a:p>
          <a:p>
            <a:pPr algn="ctr">
              <a:spcAft>
                <a:spcPts val="200"/>
              </a:spcAft>
            </a:pPr>
            <a:r>
              <a:rPr lang="is-IS" sz="1100" b="1" dirty="0">
                <a:solidFill>
                  <a:schemeClr val="tx2"/>
                </a:solidFill>
              </a:rPr>
              <a:t>Kerfisstjóri</a:t>
            </a:r>
          </a:p>
          <a:p>
            <a:pPr algn="ctr"/>
            <a:r>
              <a:rPr lang="is-IS" sz="1100" dirty="0">
                <a:solidFill>
                  <a:schemeClr val="tx2"/>
                </a:solidFill>
              </a:rPr>
              <a:t>Þjónustuver</a:t>
            </a:r>
          </a:p>
          <a:p>
            <a:pPr algn="ctr"/>
            <a:r>
              <a:rPr lang="is-IS" sz="1100" dirty="0">
                <a:solidFill>
                  <a:schemeClr val="tx2"/>
                </a:solidFill>
              </a:rPr>
              <a:t>Skjalastjórnun</a:t>
            </a:r>
          </a:p>
          <a:p>
            <a:pPr algn="ctr"/>
            <a:r>
              <a:rPr lang="is-IS" sz="1100" dirty="0">
                <a:solidFill>
                  <a:schemeClr val="tx2"/>
                </a:solidFill>
              </a:rPr>
              <a:t>Rafræn stjórnsýsla</a:t>
            </a:r>
          </a:p>
          <a:p>
            <a:pPr algn="ctr"/>
            <a:r>
              <a:rPr lang="is-IS" sz="1100">
                <a:solidFill>
                  <a:schemeClr val="tx2"/>
                </a:solidFill>
              </a:rPr>
              <a:t>Eyðublöð</a:t>
            </a:r>
            <a:endParaRPr lang="is-IS" sz="1100" dirty="0">
              <a:solidFill>
                <a:schemeClr val="tx2"/>
              </a:solidFill>
            </a:endParaRPr>
          </a:p>
          <a:p>
            <a:pPr algn="ctr"/>
            <a:r>
              <a:rPr lang="is-IS" sz="1100" dirty="0">
                <a:solidFill>
                  <a:schemeClr val="tx2"/>
                </a:solidFill>
              </a:rPr>
              <a:t>Þjónustuhönnun og notendaþjónusta</a:t>
            </a:r>
          </a:p>
          <a:p>
            <a:pPr algn="ctr"/>
            <a:r>
              <a:rPr lang="is-IS" sz="1100" dirty="0">
                <a:solidFill>
                  <a:schemeClr val="tx2"/>
                </a:solidFill>
              </a:rPr>
              <a:t>Umsjón og uppfærsla heimasíðu</a:t>
            </a:r>
          </a:p>
          <a:p>
            <a:pPr algn="ctr"/>
            <a:endParaRPr lang="is-IS" sz="1100" dirty="0">
              <a:solidFill>
                <a:schemeClr val="tx2"/>
              </a:solidFill>
            </a:endParaRPr>
          </a:p>
          <a:p>
            <a:pPr algn="ctr"/>
            <a:endParaRPr lang="is-IS" sz="1100" dirty="0">
              <a:solidFill>
                <a:schemeClr val="tx2"/>
              </a:solidFill>
            </a:endParaRPr>
          </a:p>
        </p:txBody>
      </p:sp>
      <p:cxnSp>
        <p:nvCxnSpPr>
          <p:cNvPr id="21" name="Straight Connector 20">
            <a:extLst>
              <a:ext uri="{FF2B5EF4-FFF2-40B4-BE49-F238E27FC236}">
                <a16:creationId xmlns:a16="http://schemas.microsoft.com/office/drawing/2014/main" id="{1C384AC2-3FEC-4709-9602-63115561A7D0}"/>
              </a:ext>
            </a:extLst>
          </p:cNvPr>
          <p:cNvCxnSpPr>
            <a:cxnSpLocks/>
          </p:cNvCxnSpPr>
          <p:nvPr/>
        </p:nvCxnSpPr>
        <p:spPr>
          <a:xfrm flipV="1">
            <a:off x="9535841" y="2262429"/>
            <a:ext cx="14230" cy="5364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2464B756-2C9F-4CD3-BBF6-D79D69F9C14B}"/>
              </a:ext>
            </a:extLst>
          </p:cNvPr>
          <p:cNvSpPr/>
          <p:nvPr/>
        </p:nvSpPr>
        <p:spPr>
          <a:xfrm>
            <a:off x="8887669" y="2648996"/>
            <a:ext cx="1440000" cy="34692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Ferða- og markaðsmál</a:t>
            </a:r>
          </a:p>
          <a:p>
            <a:pPr algn="ctr"/>
            <a:r>
              <a:rPr lang="is-IS" sz="1100" b="1" dirty="0">
                <a:solidFill>
                  <a:schemeClr val="tx2"/>
                </a:solidFill>
              </a:rPr>
              <a:t>Verkefnastjóri</a:t>
            </a:r>
          </a:p>
          <a:p>
            <a:pPr algn="ctr"/>
            <a:r>
              <a:rPr lang="is-IS" sz="1100" b="1" dirty="0">
                <a:solidFill>
                  <a:schemeClr val="tx2"/>
                </a:solidFill>
              </a:rPr>
              <a:t>Vitavörður</a:t>
            </a:r>
          </a:p>
          <a:p>
            <a:pPr algn="ctr"/>
            <a:r>
              <a:rPr lang="is-IS" sz="1100" dirty="0">
                <a:solidFill>
                  <a:schemeClr val="tx2"/>
                </a:solidFill>
              </a:rPr>
              <a:t>Upplýsingamiðstöð</a:t>
            </a:r>
          </a:p>
          <a:p>
            <a:pPr algn="ctr"/>
            <a:r>
              <a:rPr lang="is-IS" sz="1100" dirty="0">
                <a:solidFill>
                  <a:schemeClr val="tx2"/>
                </a:solidFill>
              </a:rPr>
              <a:t>Akranesviti</a:t>
            </a:r>
          </a:p>
          <a:p>
            <a:pPr algn="ctr"/>
            <a:r>
              <a:rPr lang="is-IS" sz="1100" dirty="0">
                <a:solidFill>
                  <a:schemeClr val="tx2"/>
                </a:solidFill>
              </a:rPr>
              <a:t>Ferðaþjónusta</a:t>
            </a:r>
          </a:p>
          <a:p>
            <a:pPr algn="ctr"/>
            <a:r>
              <a:rPr lang="is-IS" sz="1100" dirty="0">
                <a:solidFill>
                  <a:schemeClr val="tx2"/>
                </a:solidFill>
              </a:rPr>
              <a:t>Guðlaug</a:t>
            </a:r>
          </a:p>
          <a:p>
            <a:pPr algn="ctr"/>
            <a:r>
              <a:rPr lang="is-IS" sz="1100" dirty="0">
                <a:solidFill>
                  <a:schemeClr val="tx2"/>
                </a:solidFill>
              </a:rPr>
              <a:t>Viðburðahald</a:t>
            </a:r>
          </a:p>
          <a:p>
            <a:pPr algn="ctr"/>
            <a:r>
              <a:rPr lang="is-IS" sz="1100" dirty="0">
                <a:solidFill>
                  <a:schemeClr val="tx2"/>
                </a:solidFill>
              </a:rPr>
              <a:t>Markaðsáætlun</a:t>
            </a:r>
          </a:p>
          <a:p>
            <a:pPr algn="ctr"/>
            <a:r>
              <a:rPr lang="is-IS" sz="1100" dirty="0">
                <a:solidFill>
                  <a:schemeClr val="tx2"/>
                </a:solidFill>
              </a:rPr>
              <a:t>Gerð markaðsefnis</a:t>
            </a:r>
          </a:p>
          <a:p>
            <a:pPr algn="ctr"/>
            <a:r>
              <a:rPr lang="is-IS" sz="1100" dirty="0">
                <a:solidFill>
                  <a:schemeClr val="tx2"/>
                </a:solidFill>
              </a:rPr>
              <a:t>Samfélagsmiðlar</a:t>
            </a:r>
          </a:p>
          <a:p>
            <a:pPr algn="ctr"/>
            <a:r>
              <a:rPr lang="is-IS" sz="1100" dirty="0">
                <a:solidFill>
                  <a:schemeClr val="tx2"/>
                </a:solidFill>
              </a:rPr>
              <a:t>Útgefið efni Kynningarmál</a:t>
            </a:r>
          </a:p>
          <a:p>
            <a:pPr algn="ctr"/>
            <a:r>
              <a:rPr lang="is-IS" sz="1100" dirty="0">
                <a:solidFill>
                  <a:schemeClr val="tx2"/>
                </a:solidFill>
              </a:rPr>
              <a:t>Samstarf</a:t>
            </a:r>
          </a:p>
          <a:p>
            <a:pPr algn="ctr"/>
            <a:endParaRPr lang="is-IS" sz="1400" dirty="0">
              <a:solidFill>
                <a:schemeClr val="tx2"/>
              </a:solidFill>
            </a:endParaRP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2693455" y="2620793"/>
            <a:ext cx="1440000" cy="35119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Stjórnsýsla</a:t>
            </a:r>
          </a:p>
          <a:p>
            <a:pPr algn="ctr"/>
            <a:r>
              <a:rPr lang="is-IS" sz="1100" b="1" dirty="0">
                <a:solidFill>
                  <a:schemeClr val="tx2"/>
                </a:solidFill>
              </a:rPr>
              <a:t>Skjalastjóri- og persónuverndar-fulltrúi</a:t>
            </a:r>
          </a:p>
          <a:p>
            <a:pPr algn="ctr"/>
            <a:r>
              <a:rPr lang="is-IS" sz="1100" dirty="0">
                <a:solidFill>
                  <a:schemeClr val="tx2"/>
                </a:solidFill>
              </a:rPr>
              <a:t>Lögfræðileg málefni</a:t>
            </a:r>
          </a:p>
          <a:p>
            <a:pPr algn="ctr"/>
            <a:r>
              <a:rPr lang="is-IS" sz="1100" dirty="0">
                <a:solidFill>
                  <a:schemeClr val="tx2"/>
                </a:solidFill>
              </a:rPr>
              <a:t>Persónuvernd</a:t>
            </a:r>
          </a:p>
          <a:p>
            <a:pPr algn="ctr"/>
            <a:r>
              <a:rPr lang="is-IS" sz="1100" dirty="0">
                <a:solidFill>
                  <a:schemeClr val="tx2"/>
                </a:solidFill>
              </a:rPr>
              <a:t>Samningagerð</a:t>
            </a:r>
          </a:p>
          <a:p>
            <a:pPr algn="ctr"/>
            <a:r>
              <a:rPr lang="is-IS" sz="1100" dirty="0">
                <a:solidFill>
                  <a:schemeClr val="tx2"/>
                </a:solidFill>
              </a:rPr>
              <a:t>Reglur og samþykktir</a:t>
            </a:r>
          </a:p>
          <a:p>
            <a:pPr algn="ctr"/>
            <a:r>
              <a:rPr lang="is-IS" sz="1100" dirty="0">
                <a:solidFill>
                  <a:schemeClr val="tx2"/>
                </a:solidFill>
              </a:rPr>
              <a:t>Verkferlar og gæði</a:t>
            </a:r>
          </a:p>
          <a:p>
            <a:pPr algn="ctr"/>
            <a:endParaRPr lang="is-IS" sz="1000" dirty="0">
              <a:solidFill>
                <a:schemeClr val="tx2"/>
              </a:solidFill>
            </a:endParaRPr>
          </a:p>
        </p:txBody>
      </p:sp>
      <p:sp>
        <p:nvSpPr>
          <p:cNvPr id="27" name="Rectangle: Rounded Corners 26">
            <a:extLst>
              <a:ext uri="{FF2B5EF4-FFF2-40B4-BE49-F238E27FC236}">
                <a16:creationId xmlns:a16="http://schemas.microsoft.com/office/drawing/2014/main" id="{320A4436-A73B-4CB3-99CF-52C958BF2BF5}"/>
              </a:ext>
            </a:extLst>
          </p:cNvPr>
          <p:cNvSpPr/>
          <p:nvPr/>
        </p:nvSpPr>
        <p:spPr>
          <a:xfrm>
            <a:off x="4256415" y="2632853"/>
            <a:ext cx="1440000" cy="35239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dirty="0">
                <a:solidFill>
                  <a:schemeClr val="tx2"/>
                </a:solidFill>
              </a:rPr>
              <a:t>Fjármál og laun</a:t>
            </a:r>
          </a:p>
          <a:p>
            <a:pPr algn="ctr"/>
            <a:r>
              <a:rPr lang="is-IS" sz="1100" b="1" dirty="0">
                <a:solidFill>
                  <a:schemeClr val="tx2"/>
                </a:solidFill>
              </a:rPr>
              <a:t>Deildarstjóri</a:t>
            </a:r>
          </a:p>
          <a:p>
            <a:pPr algn="ctr"/>
            <a:r>
              <a:rPr lang="is-IS" sz="1100" b="1" dirty="0">
                <a:solidFill>
                  <a:schemeClr val="tx2"/>
                </a:solidFill>
              </a:rPr>
              <a:t>Fjárreiðufulltrúi</a:t>
            </a:r>
          </a:p>
          <a:p>
            <a:pPr algn="ctr"/>
            <a:r>
              <a:rPr lang="is-IS" sz="1100" b="1" dirty="0">
                <a:solidFill>
                  <a:schemeClr val="tx2"/>
                </a:solidFill>
                <a:cs typeface="Calibri"/>
              </a:rPr>
              <a:t>Launafulltrúar</a:t>
            </a:r>
          </a:p>
          <a:p>
            <a:pPr algn="ctr"/>
            <a:r>
              <a:rPr lang="is-IS" sz="1100" dirty="0">
                <a:solidFill>
                  <a:schemeClr val="tx2"/>
                </a:solidFill>
              </a:rPr>
              <a:t>Fjárhagsáætlun</a:t>
            </a:r>
            <a:endParaRPr lang="is-IS" sz="1100" dirty="0">
              <a:solidFill>
                <a:schemeClr val="tx2"/>
              </a:solidFill>
              <a:cs typeface="Calibri"/>
            </a:endParaRPr>
          </a:p>
          <a:p>
            <a:pPr algn="ctr"/>
            <a:r>
              <a:rPr lang="is-IS" sz="1100" dirty="0">
                <a:solidFill>
                  <a:schemeClr val="tx2"/>
                </a:solidFill>
              </a:rPr>
              <a:t>Ársreikningur</a:t>
            </a:r>
          </a:p>
          <a:p>
            <a:pPr algn="ctr"/>
            <a:r>
              <a:rPr lang="is-IS" sz="1100" dirty="0">
                <a:solidFill>
                  <a:schemeClr val="tx2"/>
                </a:solidFill>
                <a:cs typeface="Calibri"/>
              </a:rPr>
              <a:t>Mánaðaruppgjör</a:t>
            </a:r>
          </a:p>
          <a:p>
            <a:pPr algn="ctr"/>
            <a:r>
              <a:rPr lang="is-IS" sz="1100" dirty="0">
                <a:solidFill>
                  <a:schemeClr val="tx2"/>
                </a:solidFill>
              </a:rPr>
              <a:t>Fjárreiður og greiðslur</a:t>
            </a:r>
          </a:p>
          <a:p>
            <a:pPr algn="ctr"/>
            <a:r>
              <a:rPr lang="is-IS" sz="1100" dirty="0">
                <a:solidFill>
                  <a:schemeClr val="tx2"/>
                </a:solidFill>
              </a:rPr>
              <a:t>Innheimta</a:t>
            </a:r>
            <a:endParaRPr lang="is-IS" sz="1100" dirty="0">
              <a:solidFill>
                <a:schemeClr val="tx2"/>
              </a:solidFill>
              <a:cs typeface="Calibri"/>
            </a:endParaRPr>
          </a:p>
          <a:p>
            <a:pPr algn="ctr"/>
            <a:r>
              <a:rPr lang="is-IS" sz="1100" dirty="0">
                <a:solidFill>
                  <a:schemeClr val="tx2"/>
                </a:solidFill>
              </a:rPr>
              <a:t>Gjaldskrár</a:t>
            </a:r>
            <a:endParaRPr lang="is-IS" sz="1100" dirty="0">
              <a:solidFill>
                <a:schemeClr val="tx2"/>
              </a:solidFill>
              <a:cs typeface="Calibri"/>
            </a:endParaRPr>
          </a:p>
          <a:p>
            <a:pPr algn="ctr"/>
            <a:r>
              <a:rPr lang="is-IS" sz="1100" dirty="0">
                <a:solidFill>
                  <a:schemeClr val="tx2"/>
                </a:solidFill>
              </a:rPr>
              <a:t>Opið bókhald</a:t>
            </a:r>
            <a:endParaRPr lang="is-IS" sz="1100" dirty="0">
              <a:solidFill>
                <a:schemeClr val="tx2"/>
              </a:solidFill>
              <a:cs typeface="Calibri"/>
            </a:endParaRPr>
          </a:p>
          <a:p>
            <a:pPr algn="ctr"/>
            <a:r>
              <a:rPr lang="is-IS" sz="1100" dirty="0">
                <a:solidFill>
                  <a:schemeClr val="tx2"/>
                </a:solidFill>
              </a:rPr>
              <a:t>Launavinnsla</a:t>
            </a:r>
          </a:p>
          <a:p>
            <a:pPr algn="ctr"/>
            <a:r>
              <a:rPr lang="is-IS" sz="1100" dirty="0">
                <a:solidFill>
                  <a:schemeClr val="tx2"/>
                </a:solidFill>
              </a:rPr>
              <a:t>Launagreiningar</a:t>
            </a:r>
          </a:p>
          <a:p>
            <a:pPr algn="ctr"/>
            <a:r>
              <a:rPr lang="is-IS" sz="1100" dirty="0">
                <a:solidFill>
                  <a:schemeClr val="tx2"/>
                </a:solidFill>
              </a:rPr>
              <a:t>Ráðgjöf um kjarasamninga</a:t>
            </a:r>
          </a:p>
          <a:p>
            <a:pPr algn="ctr"/>
            <a:endParaRPr lang="is-IS" sz="1100" dirty="0">
              <a:solidFill>
                <a:schemeClr val="tx2"/>
              </a:solidFill>
              <a:cs typeface="Calibri"/>
            </a:endParaRPr>
          </a:p>
        </p:txBody>
      </p:sp>
      <p:sp>
        <p:nvSpPr>
          <p:cNvPr id="31" name="Rectangle: Rounded Corners 30">
            <a:extLst>
              <a:ext uri="{FF2B5EF4-FFF2-40B4-BE49-F238E27FC236}">
                <a16:creationId xmlns:a16="http://schemas.microsoft.com/office/drawing/2014/main" id="{31B73B40-85F0-4286-B84D-AE29E512E008}"/>
              </a:ext>
            </a:extLst>
          </p:cNvPr>
          <p:cNvSpPr/>
          <p:nvPr/>
        </p:nvSpPr>
        <p:spPr>
          <a:xfrm>
            <a:off x="5800663" y="2608100"/>
            <a:ext cx="1440000" cy="35373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Reikningshald og greiningar</a:t>
            </a:r>
            <a:endParaRPr lang="is-IS" sz="1100" b="1" dirty="0">
              <a:solidFill>
                <a:schemeClr val="tx2"/>
              </a:solidFill>
            </a:endParaRPr>
          </a:p>
          <a:p>
            <a:pPr algn="ctr"/>
            <a:r>
              <a:rPr lang="is-IS" sz="1100" b="1" dirty="0">
                <a:solidFill>
                  <a:schemeClr val="tx2"/>
                </a:solidFill>
              </a:rPr>
              <a:t>Deildarstjóri</a:t>
            </a:r>
          </a:p>
          <a:p>
            <a:pPr algn="ctr"/>
            <a:r>
              <a:rPr lang="is-IS" sz="1100" b="1" dirty="0">
                <a:solidFill>
                  <a:schemeClr val="tx2"/>
                </a:solidFill>
              </a:rPr>
              <a:t>Bókarar</a:t>
            </a:r>
          </a:p>
          <a:p>
            <a:pPr algn="ctr"/>
            <a:r>
              <a:rPr lang="is-IS" sz="1100" dirty="0">
                <a:solidFill>
                  <a:schemeClr val="tx2"/>
                </a:solidFill>
              </a:rPr>
              <a:t>Greiningar og mælingar</a:t>
            </a:r>
          </a:p>
          <a:p>
            <a:pPr algn="ctr"/>
            <a:r>
              <a:rPr lang="is-IS" sz="1100" dirty="0">
                <a:solidFill>
                  <a:schemeClr val="tx2"/>
                </a:solidFill>
              </a:rPr>
              <a:t>Kostnaðareftirlit</a:t>
            </a:r>
          </a:p>
          <a:p>
            <a:pPr algn="ctr"/>
            <a:r>
              <a:rPr lang="is-IS" sz="1100" dirty="0">
                <a:solidFill>
                  <a:schemeClr val="tx2"/>
                </a:solidFill>
              </a:rPr>
              <a:t>Eftirlit með samningum</a:t>
            </a:r>
          </a:p>
          <a:p>
            <a:pPr algn="ctr"/>
            <a:r>
              <a:rPr lang="is-IS" sz="1100" dirty="0">
                <a:solidFill>
                  <a:schemeClr val="tx2"/>
                </a:solidFill>
              </a:rPr>
              <a:t>Skýrslugerð</a:t>
            </a:r>
          </a:p>
          <a:p>
            <a:pPr algn="ctr"/>
            <a:r>
              <a:rPr lang="is-IS" sz="1100" dirty="0">
                <a:solidFill>
                  <a:schemeClr val="tx2"/>
                </a:solidFill>
                <a:cs typeface="Calibri"/>
              </a:rPr>
              <a:t>Innkaupamál og innkaupastefna</a:t>
            </a:r>
          </a:p>
          <a:p>
            <a:pPr algn="ctr"/>
            <a:r>
              <a:rPr lang="is-IS" sz="1100" dirty="0">
                <a:solidFill>
                  <a:schemeClr val="tx2"/>
                </a:solidFill>
                <a:cs typeface="Calibri"/>
              </a:rPr>
              <a:t>Bókhald</a:t>
            </a:r>
          </a:p>
          <a:p>
            <a:pPr algn="ctr"/>
            <a:r>
              <a:rPr lang="is-IS" sz="1100" dirty="0">
                <a:solidFill>
                  <a:schemeClr val="tx2"/>
                </a:solidFill>
                <a:cs typeface="Calibri"/>
              </a:rPr>
              <a:t>Móttaka reikninga</a:t>
            </a:r>
          </a:p>
          <a:p>
            <a:pPr algn="ctr"/>
            <a:r>
              <a:rPr lang="is-IS" sz="1100" dirty="0">
                <a:solidFill>
                  <a:schemeClr val="tx2"/>
                </a:solidFill>
                <a:cs typeface="Calibri"/>
              </a:rPr>
              <a:t>Stuðningur ársuppgjör og fjárhagsáætlun</a:t>
            </a:r>
          </a:p>
          <a:p>
            <a:pPr algn="ctr"/>
            <a:endParaRPr lang="is-IS" sz="1100" dirty="0">
              <a:solidFill>
                <a:schemeClr val="tx2"/>
              </a:solidFill>
            </a:endParaRPr>
          </a:p>
          <a:p>
            <a:pPr algn="ctr"/>
            <a:endParaRPr lang="is-IS" sz="1200" dirty="0">
              <a:solidFill>
                <a:schemeClr val="tx2"/>
              </a:solidFill>
            </a:endParaRPr>
          </a:p>
        </p:txBody>
      </p:sp>
    </p:spTree>
    <p:extLst>
      <p:ext uri="{BB962C8B-B14F-4D97-AF65-F5344CB8AC3E}">
        <p14:creationId xmlns:p14="http://schemas.microsoft.com/office/powerpoint/2010/main" val="74728906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D122513C-6761-4912-8648-6C3F22405595}"/>
              </a:ext>
            </a:extLst>
          </p:cNvPr>
          <p:cNvCxnSpPr>
            <a:cxnSpLocks/>
          </p:cNvCxnSpPr>
          <p:nvPr/>
        </p:nvCxnSpPr>
        <p:spPr>
          <a:xfrm flipV="1">
            <a:off x="4924562" y="2637447"/>
            <a:ext cx="0" cy="78393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62ECDE-9B8F-420F-A162-D696F65E74C2}"/>
              </a:ext>
            </a:extLst>
          </p:cNvPr>
          <p:cNvCxnSpPr>
            <a:cxnSpLocks/>
          </p:cNvCxnSpPr>
          <p:nvPr/>
        </p:nvCxnSpPr>
        <p:spPr>
          <a:xfrm flipV="1">
            <a:off x="7915852" y="2637457"/>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a:stCxn id="44" idx="0"/>
            <a:endCxn id="10" idx="2"/>
          </p:cNvCxnSpPr>
          <p:nvPr/>
        </p:nvCxnSpPr>
        <p:spPr>
          <a:xfrm flipH="1" flipV="1">
            <a:off x="6468185" y="1772808"/>
            <a:ext cx="6402" cy="11757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F471FC6-1639-4A67-9FD9-F98FE2D8E7C6}"/>
              </a:ext>
            </a:extLst>
          </p:cNvPr>
          <p:cNvSpPr/>
          <p:nvPr/>
        </p:nvSpPr>
        <p:spPr>
          <a:xfrm>
            <a:off x="7304983" y="2927583"/>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chemeClr val="tx2"/>
                </a:solidFill>
              </a:rPr>
              <a:t>Atvinnuþróun</a:t>
            </a:r>
          </a:p>
          <a:p>
            <a:pPr algn="ctr"/>
            <a:r>
              <a:rPr lang="is-IS" sz="1100" dirty="0">
                <a:solidFill>
                  <a:schemeClr val="tx2"/>
                </a:solidFill>
              </a:rPr>
              <a:t>Atvinnumál</a:t>
            </a:r>
          </a:p>
          <a:p>
            <a:pPr algn="ctr"/>
            <a:r>
              <a:rPr lang="is-IS" sz="1100" dirty="0">
                <a:solidFill>
                  <a:schemeClr val="tx2"/>
                </a:solidFill>
              </a:rPr>
              <a:t>Samstarf við Þróunarfélögin Breið og Grundartangi</a:t>
            </a:r>
          </a:p>
          <a:p>
            <a:pPr algn="ctr"/>
            <a:endParaRPr lang="is-IS" sz="1100" dirty="0">
              <a:solidFill>
                <a:schemeClr val="tx2"/>
              </a:solidFill>
            </a:endParaRPr>
          </a:p>
          <a:p>
            <a:pPr algn="ctr"/>
            <a:endParaRPr lang="is-IS" sz="12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371593" y="126904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83832" y="62149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4924562" y="2637447"/>
            <a:ext cx="29912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76EA32DE-A2C2-4329-B410-2C20E83DB6E5}"/>
              </a:ext>
            </a:extLst>
          </p:cNvPr>
          <p:cNvSpPr/>
          <p:nvPr/>
        </p:nvSpPr>
        <p:spPr>
          <a:xfrm>
            <a:off x="5754587" y="2948589"/>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chemeClr val="tx2"/>
                </a:solidFill>
              </a:rPr>
              <a:t>Verkefnastofa</a:t>
            </a:r>
          </a:p>
          <a:p>
            <a:pPr algn="ctr">
              <a:spcAft>
                <a:spcPts val="200"/>
              </a:spcAft>
            </a:pPr>
            <a:r>
              <a:rPr lang="is-IS" sz="1100" b="1" dirty="0">
                <a:solidFill>
                  <a:schemeClr val="tx2"/>
                </a:solidFill>
              </a:rPr>
              <a:t>Verkefnastjóri</a:t>
            </a:r>
          </a:p>
          <a:p>
            <a:pPr algn="ctr"/>
            <a:r>
              <a:rPr lang="is-IS" sz="1100" dirty="0">
                <a:solidFill>
                  <a:schemeClr val="tx2"/>
                </a:solidFill>
              </a:rPr>
              <a:t>Verkefnastýring</a:t>
            </a:r>
          </a:p>
          <a:p>
            <a:pPr algn="ctr"/>
            <a:r>
              <a:rPr lang="is-IS" sz="1100" dirty="0">
                <a:solidFill>
                  <a:schemeClr val="tx2"/>
                </a:solidFill>
              </a:rPr>
              <a:t>Uppbygging á þverfaglegu samstarfi </a:t>
            </a:r>
          </a:p>
          <a:p>
            <a:pPr algn="ctr"/>
            <a:r>
              <a:rPr lang="is-IS" sz="1100" dirty="0">
                <a:solidFill>
                  <a:schemeClr val="tx2"/>
                </a:solidFill>
              </a:rPr>
              <a:t>Samhæfð stýring verkefna</a:t>
            </a:r>
          </a:p>
          <a:p>
            <a:pPr algn="ctr"/>
            <a:r>
              <a:rPr lang="is-IS" sz="1100" dirty="0">
                <a:solidFill>
                  <a:schemeClr val="tx2"/>
                </a:solidFill>
              </a:rPr>
              <a:t>Áhættu og fráviksgreiningar</a:t>
            </a:r>
          </a:p>
          <a:p>
            <a:pPr algn="ctr"/>
            <a:r>
              <a:rPr lang="is-IS" sz="1100" dirty="0">
                <a:solidFill>
                  <a:schemeClr val="tx2"/>
                </a:solidFill>
              </a:rPr>
              <a:t>Gerð tíma- og kostnaðaráætlana</a:t>
            </a:r>
          </a:p>
          <a:p>
            <a:pPr algn="ctr"/>
            <a:r>
              <a:rPr lang="is-IS" sz="1100" dirty="0">
                <a:solidFill>
                  <a:schemeClr val="tx2"/>
                </a:solidFill>
              </a:rPr>
              <a:t>Árangursmælingar</a:t>
            </a:r>
          </a:p>
          <a:p>
            <a:pPr algn="ctr"/>
            <a:r>
              <a:rPr lang="is-IS" sz="1100" dirty="0">
                <a:solidFill>
                  <a:schemeClr val="tx2"/>
                </a:solidFill>
              </a:rPr>
              <a:t>Sérlegur stuðningur við verkefni og teymi</a:t>
            </a:r>
          </a:p>
          <a:p>
            <a:pPr algn="ctr"/>
            <a:r>
              <a:rPr lang="is-IS" sz="1100" dirty="0">
                <a:solidFill>
                  <a:schemeClr val="tx2"/>
                </a:solidFill>
              </a:rPr>
              <a:t>Miðlun þekkingar og reynslu</a:t>
            </a:r>
          </a:p>
          <a:p>
            <a:pPr algn="ctr"/>
            <a:endParaRPr lang="is-IS" sz="1100" dirty="0">
              <a:solidFill>
                <a:schemeClr val="tx2"/>
              </a:solidFill>
            </a:endParaRPr>
          </a:p>
          <a:p>
            <a:pPr algn="ctr"/>
            <a:endParaRPr lang="is-IS" sz="1000" dirty="0">
              <a:solidFill>
                <a:schemeClr val="tx2"/>
              </a:solidFill>
            </a:endParaRPr>
          </a:p>
        </p:txBody>
      </p:sp>
      <p:sp>
        <p:nvSpPr>
          <p:cNvPr id="27" name="Rectangle: Rounded Corners 26">
            <a:extLst>
              <a:ext uri="{FF2B5EF4-FFF2-40B4-BE49-F238E27FC236}">
                <a16:creationId xmlns:a16="http://schemas.microsoft.com/office/drawing/2014/main" id="{63F347CE-6696-43D4-8FFC-0189BC89E293}"/>
              </a:ext>
            </a:extLst>
          </p:cNvPr>
          <p:cNvSpPr/>
          <p:nvPr/>
        </p:nvSpPr>
        <p:spPr>
          <a:xfrm>
            <a:off x="5371593" y="184547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Bæjarstjóri</a:t>
            </a:r>
          </a:p>
        </p:txBody>
      </p:sp>
      <p:sp>
        <p:nvSpPr>
          <p:cNvPr id="35" name="Rectangle: Rounded Corners 34">
            <a:extLst>
              <a:ext uri="{FF2B5EF4-FFF2-40B4-BE49-F238E27FC236}">
                <a16:creationId xmlns:a16="http://schemas.microsoft.com/office/drawing/2014/main" id="{EF8AAF9A-1858-446F-848F-EB8AD42348BF}"/>
              </a:ext>
            </a:extLst>
          </p:cNvPr>
          <p:cNvSpPr/>
          <p:nvPr/>
        </p:nvSpPr>
        <p:spPr>
          <a:xfrm>
            <a:off x="4120021" y="62149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30" name="Rectangle 29">
            <a:extLst>
              <a:ext uri="{FF2B5EF4-FFF2-40B4-BE49-F238E27FC236}">
                <a16:creationId xmlns:a16="http://schemas.microsoft.com/office/drawing/2014/main" id="{0EBB22D8-E90B-48EE-9ED6-F106A0A045BD}"/>
              </a:ext>
            </a:extLst>
          </p:cNvPr>
          <p:cNvSpPr/>
          <p:nvPr/>
        </p:nvSpPr>
        <p:spPr>
          <a:xfrm>
            <a:off x="0" y="139282"/>
            <a:ext cx="5117461" cy="106627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Mannauðsmál</a:t>
            </a:r>
          </a:p>
          <a:p>
            <a:r>
              <a:rPr lang="is-IS" sz="2800" b="1" dirty="0">
                <a:solidFill>
                  <a:schemeClr val="tx2"/>
                </a:solidFill>
              </a:rPr>
              <a:t>Verkefnastofa</a:t>
            </a:r>
          </a:p>
        </p:txBody>
      </p:sp>
      <p:sp>
        <p:nvSpPr>
          <p:cNvPr id="33" name="Rectangle: Rounded Corners 32">
            <a:extLst>
              <a:ext uri="{FF2B5EF4-FFF2-40B4-BE49-F238E27FC236}">
                <a16:creationId xmlns:a16="http://schemas.microsoft.com/office/drawing/2014/main" id="{C524ED7F-DA81-44E3-973E-80B72147E61C}"/>
              </a:ext>
            </a:extLst>
          </p:cNvPr>
          <p:cNvSpPr/>
          <p:nvPr/>
        </p:nvSpPr>
        <p:spPr>
          <a:xfrm>
            <a:off x="4199852" y="2947872"/>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chemeClr val="tx2"/>
                </a:solidFill>
              </a:rPr>
              <a:t>Mannauðsmál</a:t>
            </a:r>
          </a:p>
          <a:p>
            <a:pPr algn="ctr"/>
            <a:r>
              <a:rPr lang="is-IS" sz="1100" b="1" dirty="0">
                <a:solidFill>
                  <a:schemeClr val="tx2"/>
                </a:solidFill>
              </a:rPr>
              <a:t>Mannauðsstjóri</a:t>
            </a:r>
          </a:p>
          <a:p>
            <a:pPr algn="ctr"/>
            <a:r>
              <a:rPr lang="is-IS" sz="1100" dirty="0">
                <a:solidFill>
                  <a:schemeClr val="tx2"/>
                </a:solidFill>
              </a:rPr>
              <a:t>Mannauðsmál</a:t>
            </a:r>
          </a:p>
          <a:p>
            <a:pPr algn="ctr"/>
            <a:r>
              <a:rPr lang="is-IS" sz="1100" dirty="0">
                <a:solidFill>
                  <a:schemeClr val="tx2"/>
                </a:solidFill>
              </a:rPr>
              <a:t>Jafnréttismál</a:t>
            </a:r>
          </a:p>
          <a:p>
            <a:pPr algn="ctr"/>
            <a:r>
              <a:rPr lang="is-IS" sz="1100" dirty="0">
                <a:solidFill>
                  <a:schemeClr val="tx2"/>
                </a:solidFill>
              </a:rPr>
              <a:t>Jafnlaunavottun</a:t>
            </a:r>
          </a:p>
          <a:p>
            <a:pPr algn="ctr"/>
            <a:r>
              <a:rPr lang="is-IS" sz="1100" dirty="0">
                <a:solidFill>
                  <a:schemeClr val="tx2"/>
                </a:solidFill>
              </a:rPr>
              <a:t>Starfsmatskerfi</a:t>
            </a:r>
          </a:p>
          <a:p>
            <a:pPr algn="ctr"/>
            <a:r>
              <a:rPr lang="is-IS" sz="1100" dirty="0">
                <a:solidFill>
                  <a:schemeClr val="tx2"/>
                </a:solidFill>
              </a:rPr>
              <a:t>Ráðningarkerfi og ráðningar</a:t>
            </a:r>
          </a:p>
          <a:p>
            <a:pPr algn="ctr"/>
            <a:r>
              <a:rPr lang="is-IS" sz="1100" dirty="0">
                <a:solidFill>
                  <a:schemeClr val="tx2"/>
                </a:solidFill>
              </a:rPr>
              <a:t>Ráðgjöf vegna kjarasamninga</a:t>
            </a:r>
          </a:p>
          <a:p>
            <a:pPr algn="ctr"/>
            <a:r>
              <a:rPr lang="is-IS" sz="1100" dirty="0">
                <a:solidFill>
                  <a:schemeClr val="tx2"/>
                </a:solidFill>
              </a:rPr>
              <a:t>Greiningar</a:t>
            </a:r>
          </a:p>
          <a:p>
            <a:pPr algn="ctr"/>
            <a:r>
              <a:rPr lang="is-IS" sz="1100" dirty="0">
                <a:solidFill>
                  <a:schemeClr val="tx2"/>
                </a:solidFill>
              </a:rPr>
              <a:t>Starfsáætlanir</a:t>
            </a:r>
          </a:p>
          <a:p>
            <a:pPr algn="ctr"/>
            <a:r>
              <a:rPr lang="is-IS" sz="1100" dirty="0">
                <a:solidFill>
                  <a:schemeClr val="tx2"/>
                </a:solidFill>
              </a:rPr>
              <a:t>Símenntun</a:t>
            </a:r>
          </a:p>
          <a:p>
            <a:pPr algn="ctr"/>
            <a:r>
              <a:rPr lang="is-IS" sz="1100" dirty="0">
                <a:solidFill>
                  <a:schemeClr val="tx2"/>
                </a:solidFill>
              </a:rPr>
              <a:t>Starfsþróun</a:t>
            </a:r>
          </a:p>
          <a:p>
            <a:pPr algn="ctr"/>
            <a:r>
              <a:rPr lang="is-IS" sz="1100" dirty="0">
                <a:solidFill>
                  <a:schemeClr val="tx2"/>
                </a:solidFill>
              </a:rPr>
              <a:t>Gæðamál</a:t>
            </a:r>
          </a:p>
          <a:p>
            <a:pPr algn="ctr"/>
            <a:r>
              <a:rPr lang="is-IS" sz="1100" dirty="0">
                <a:solidFill>
                  <a:schemeClr val="tx2"/>
                </a:solidFill>
              </a:rPr>
              <a:t>Vinnuvernd- </a:t>
            </a:r>
            <a:r>
              <a:rPr lang="is-IS" sz="1100">
                <a:solidFill>
                  <a:schemeClr val="tx2"/>
                </a:solidFill>
              </a:rPr>
              <a:t>og öryggismál</a:t>
            </a:r>
            <a:endParaRPr lang="is-IS" sz="1100" dirty="0">
              <a:solidFill>
                <a:schemeClr val="tx2"/>
              </a:solidFill>
            </a:endParaRPr>
          </a:p>
          <a:p>
            <a:pPr algn="ctr"/>
            <a:endParaRPr lang="is-IS" sz="1100" dirty="0">
              <a:solidFill>
                <a:schemeClr val="tx2"/>
              </a:solidFill>
            </a:endParaRPr>
          </a:p>
          <a:p>
            <a:pPr algn="ctr"/>
            <a:endParaRPr lang="is-IS" sz="1200" dirty="0">
              <a:solidFill>
                <a:schemeClr val="tx2"/>
              </a:solidFill>
            </a:endParaRPr>
          </a:p>
        </p:txBody>
      </p:sp>
    </p:spTree>
    <p:extLst>
      <p:ext uri="{BB962C8B-B14F-4D97-AF65-F5344CB8AC3E}">
        <p14:creationId xmlns:p14="http://schemas.microsoft.com/office/powerpoint/2010/main" val="120317289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0D29-6FC2-4CE3-97B6-CFB2766957A5}"/>
              </a:ext>
            </a:extLst>
          </p:cNvPr>
          <p:cNvSpPr>
            <a:spLocks noGrp="1"/>
          </p:cNvSpPr>
          <p:nvPr>
            <p:ph type="title"/>
          </p:nvPr>
        </p:nvSpPr>
        <p:spPr>
          <a:xfrm>
            <a:off x="74720" y="436146"/>
            <a:ext cx="10515600" cy="1148009"/>
          </a:xfrm>
        </p:spPr>
        <p:txBody>
          <a:bodyPr/>
          <a:lstStyle/>
          <a:p>
            <a:r>
              <a:rPr lang="is-IS">
                <a:solidFill>
                  <a:schemeClr val="tx2">
                    <a:lumMod val="75000"/>
                  </a:schemeClr>
                </a:solidFill>
              </a:rPr>
              <a:t>NÆSTU SKREF</a:t>
            </a:r>
            <a:endParaRPr lang="en-US">
              <a:solidFill>
                <a:schemeClr val="tx2">
                  <a:lumMod val="75000"/>
                </a:schemeClr>
              </a:solidFill>
            </a:endParaRPr>
          </a:p>
        </p:txBody>
      </p:sp>
      <p:sp>
        <p:nvSpPr>
          <p:cNvPr id="3" name="Content Placeholder 2">
            <a:extLst>
              <a:ext uri="{FF2B5EF4-FFF2-40B4-BE49-F238E27FC236}">
                <a16:creationId xmlns:a16="http://schemas.microsoft.com/office/drawing/2014/main" id="{38812BFC-EA97-4AF2-9BD1-2E7474555E4E}"/>
              </a:ext>
            </a:extLst>
          </p:cNvPr>
          <p:cNvSpPr>
            <a:spLocks noGrp="1"/>
          </p:cNvSpPr>
          <p:nvPr>
            <p:ph idx="1"/>
          </p:nvPr>
        </p:nvSpPr>
        <p:spPr>
          <a:xfrm>
            <a:off x="513183" y="1491151"/>
            <a:ext cx="10947990" cy="5449976"/>
          </a:xfrm>
        </p:spPr>
        <p:txBody>
          <a:bodyPr>
            <a:normAutofit fontScale="77500" lnSpcReduction="20000"/>
          </a:bodyPr>
          <a:lstStyle/>
          <a:p>
            <a:pPr>
              <a:lnSpc>
                <a:spcPct val="150000"/>
              </a:lnSpc>
            </a:pPr>
            <a:r>
              <a:rPr lang="is-IS" sz="3200" dirty="0">
                <a:latin typeface="Calibri" panose="020F0502020204030204" pitchFamily="34" charset="0"/>
                <a:cs typeface="Times New Roman" panose="02020603050405020304" pitchFamily="18" charset="0"/>
              </a:rPr>
              <a:t>Bæjarráð samþykkti breytingarnar og vísaði þeim til umræðu og samþykktar í bæjarstjórn. </a:t>
            </a:r>
          </a:p>
          <a:p>
            <a:pPr lvl="1">
              <a:lnSpc>
                <a:spcPct val="150000"/>
              </a:lnSpc>
            </a:pPr>
            <a:r>
              <a:rPr lang="is-IS" sz="2800" dirty="0">
                <a:latin typeface="Calibri" panose="020F0502020204030204" pitchFamily="34" charset="0"/>
                <a:cs typeface="Times New Roman" panose="02020603050405020304" pitchFamily="18" charset="0"/>
              </a:rPr>
              <a:t>Kynnt fyrir bæjarstjórn á vinnufundi 22. mars</a:t>
            </a:r>
          </a:p>
          <a:p>
            <a:pPr lvl="1">
              <a:lnSpc>
                <a:spcPct val="150000"/>
              </a:lnSpc>
            </a:pPr>
            <a:r>
              <a:rPr lang="is-IS" sz="2800" dirty="0">
                <a:latin typeface="Calibri" panose="020F0502020204030204" pitchFamily="34" charset="0"/>
                <a:cs typeface="Times New Roman" panose="02020603050405020304" pitchFamily="18" charset="0"/>
              </a:rPr>
              <a:t>Gögn afgreitt úr bæjarráði 7. apríl</a:t>
            </a:r>
          </a:p>
          <a:p>
            <a:pPr lvl="2">
              <a:lnSpc>
                <a:spcPct val="150000"/>
              </a:lnSpc>
            </a:pPr>
            <a:r>
              <a:rPr lang="is-IS" sz="2400" dirty="0">
                <a:latin typeface="Calibri" panose="020F0502020204030204" pitchFamily="34" charset="0"/>
                <a:cs typeface="Times New Roman" panose="02020603050405020304" pitchFamily="18" charset="0"/>
              </a:rPr>
              <a:t>Breyting á bæjarmálasamþykkt</a:t>
            </a:r>
          </a:p>
          <a:p>
            <a:pPr lvl="2">
              <a:lnSpc>
                <a:spcPct val="150000"/>
              </a:lnSpc>
            </a:pPr>
            <a:r>
              <a:rPr lang="is-IS" sz="2400" dirty="0">
                <a:latin typeface="Calibri" panose="020F0502020204030204" pitchFamily="34" charset="0"/>
                <a:cs typeface="Times New Roman" panose="02020603050405020304" pitchFamily="18" charset="0"/>
              </a:rPr>
              <a:t>Breyting starfslýsinga</a:t>
            </a:r>
          </a:p>
          <a:p>
            <a:pPr lvl="2">
              <a:lnSpc>
                <a:spcPct val="150000"/>
              </a:lnSpc>
            </a:pPr>
            <a:r>
              <a:rPr lang="is-IS" sz="2400" dirty="0">
                <a:latin typeface="Calibri" panose="020F0502020204030204" pitchFamily="34" charset="0"/>
                <a:cs typeface="Times New Roman" panose="02020603050405020304" pitchFamily="18" charset="0"/>
              </a:rPr>
              <a:t>Greinargerð með stjórnkerfisbreytingum Akraneskaupstað 2022</a:t>
            </a:r>
          </a:p>
          <a:p>
            <a:pPr lvl="1">
              <a:lnSpc>
                <a:spcPct val="150000"/>
              </a:lnSpc>
            </a:pPr>
            <a:r>
              <a:rPr lang="is-IS" sz="2800" dirty="0">
                <a:latin typeface="Calibri" panose="020F0502020204030204" pitchFamily="34" charset="0"/>
                <a:cs typeface="Times New Roman" panose="02020603050405020304" pitchFamily="18" charset="0"/>
              </a:rPr>
              <a:t>Kynning á stjórnkerfisbreytingum stjórnendum og fyrir starfsfólki sem fyrir </a:t>
            </a:r>
            <a:r>
              <a:rPr lang="is-IS" sz="2800" dirty="0" err="1">
                <a:latin typeface="Calibri" panose="020F0502020204030204" pitchFamily="34" charset="0"/>
                <a:cs typeface="Times New Roman" panose="02020603050405020304" pitchFamily="18" charset="0"/>
              </a:rPr>
              <a:t>breytingunnni</a:t>
            </a:r>
            <a:r>
              <a:rPr lang="is-IS" sz="2800" dirty="0">
                <a:latin typeface="Calibri" panose="020F0502020204030204" pitchFamily="34" charset="0"/>
                <a:cs typeface="Times New Roman" panose="02020603050405020304" pitchFamily="18" charset="0"/>
              </a:rPr>
              <a:t> verður (11.-22. apríl)</a:t>
            </a:r>
          </a:p>
          <a:p>
            <a:pPr lvl="1">
              <a:lnSpc>
                <a:spcPct val="150000"/>
              </a:lnSpc>
            </a:pPr>
            <a:r>
              <a:rPr lang="is-IS" sz="2800" dirty="0">
                <a:latin typeface="Calibri" panose="020F0502020204030204" pitchFamily="34" charset="0"/>
                <a:cs typeface="Times New Roman" panose="02020603050405020304" pitchFamily="18" charset="0"/>
              </a:rPr>
              <a:t>Fyrri umræða fer fram þann 26.  apríl næstkomandi. </a:t>
            </a:r>
          </a:p>
          <a:p>
            <a:pPr lvl="1">
              <a:lnSpc>
                <a:spcPct val="150000"/>
              </a:lnSpc>
            </a:pPr>
            <a:r>
              <a:rPr lang="is-IS" sz="2800" dirty="0">
                <a:latin typeface="Calibri" panose="020F0502020204030204" pitchFamily="34" charset="0"/>
                <a:cs typeface="Times New Roman" panose="02020603050405020304" pitchFamily="18" charset="0"/>
              </a:rPr>
              <a:t>Síðari umræða fer fram þann 10. maí. </a:t>
            </a:r>
          </a:p>
        </p:txBody>
      </p:sp>
      <p:pic>
        <p:nvPicPr>
          <p:cNvPr id="5" name="Picture 4">
            <a:extLst>
              <a:ext uri="{FF2B5EF4-FFF2-40B4-BE49-F238E27FC236}">
                <a16:creationId xmlns:a16="http://schemas.microsoft.com/office/drawing/2014/main" id="{D32C3D0C-CB50-4B3E-BE57-FC1329E75E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209785">
            <a:off x="3528065" y="702321"/>
            <a:ext cx="615657" cy="615657"/>
          </a:xfrm>
          <a:prstGeom prst="rect">
            <a:avLst/>
          </a:prstGeom>
        </p:spPr>
      </p:pic>
      <p:pic>
        <p:nvPicPr>
          <p:cNvPr id="8" name="Picture 7">
            <a:extLst>
              <a:ext uri="{FF2B5EF4-FFF2-40B4-BE49-F238E27FC236}">
                <a16:creationId xmlns:a16="http://schemas.microsoft.com/office/drawing/2014/main" id="{8756551F-AA62-44AE-B660-355D4C8D84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209785">
            <a:off x="4193650" y="702320"/>
            <a:ext cx="615657" cy="615657"/>
          </a:xfrm>
          <a:prstGeom prst="rect">
            <a:avLst/>
          </a:prstGeom>
        </p:spPr>
      </p:pic>
      <p:pic>
        <p:nvPicPr>
          <p:cNvPr id="9" name="Picture 8">
            <a:extLst>
              <a:ext uri="{FF2B5EF4-FFF2-40B4-BE49-F238E27FC236}">
                <a16:creationId xmlns:a16="http://schemas.microsoft.com/office/drawing/2014/main" id="{DDC02399-A96E-4727-A564-E4E1489C36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209785">
            <a:off x="4859235" y="702319"/>
            <a:ext cx="615657" cy="615657"/>
          </a:xfrm>
          <a:prstGeom prst="rect">
            <a:avLst/>
          </a:prstGeom>
        </p:spPr>
      </p:pic>
    </p:spTree>
    <p:extLst>
      <p:ext uri="{BB962C8B-B14F-4D97-AF65-F5344CB8AC3E}">
        <p14:creationId xmlns:p14="http://schemas.microsoft.com/office/powerpoint/2010/main" val="360948628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2D04CA-8FE7-4883-AACD-20866337449E}"/>
              </a:ext>
            </a:extLst>
          </p:cNvPr>
          <p:cNvSpPr>
            <a:spLocks noGrp="1"/>
          </p:cNvSpPr>
          <p:nvPr>
            <p:ph type="ctrTitle"/>
          </p:nvPr>
        </p:nvSpPr>
        <p:spPr>
          <a:xfrm>
            <a:off x="1524003" y="1999615"/>
            <a:ext cx="9144000" cy="2764028"/>
          </a:xfrm>
        </p:spPr>
        <p:txBody>
          <a:bodyPr anchor="ctr">
            <a:normAutofit/>
          </a:bodyPr>
          <a:lstStyle/>
          <a:p>
            <a:r>
              <a:rPr lang="is-IS" sz="7200"/>
              <a:t>Takk fyrir</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383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B8A00-E04B-40CE-9572-5253ADD1EA41}"/>
              </a:ext>
            </a:extLst>
          </p:cNvPr>
          <p:cNvSpPr>
            <a:spLocks noGrp="1"/>
          </p:cNvSpPr>
          <p:nvPr>
            <p:ph type="ctrTitle"/>
          </p:nvPr>
        </p:nvSpPr>
        <p:spPr/>
        <p:txBody>
          <a:bodyPr/>
          <a:lstStyle/>
          <a:p>
            <a:r>
              <a:rPr lang="is-IS" dirty="0"/>
              <a:t>Ítarefni</a:t>
            </a:r>
            <a:endParaRPr lang="en-US" dirty="0"/>
          </a:p>
        </p:txBody>
      </p:sp>
      <p:sp>
        <p:nvSpPr>
          <p:cNvPr id="5" name="Subtitle 4">
            <a:extLst>
              <a:ext uri="{FF2B5EF4-FFF2-40B4-BE49-F238E27FC236}">
                <a16:creationId xmlns:a16="http://schemas.microsoft.com/office/drawing/2014/main" id="{00BAF744-1ED3-4D13-A822-BAA40DA6AEA0}"/>
              </a:ext>
            </a:extLst>
          </p:cNvPr>
          <p:cNvSpPr>
            <a:spLocks noGrp="1"/>
          </p:cNvSpPr>
          <p:nvPr>
            <p:ph type="subTitle" idx="1"/>
          </p:nvPr>
        </p:nvSpPr>
        <p:spPr/>
        <p:txBody>
          <a:bodyPr/>
          <a:lstStyle/>
          <a:p>
            <a:r>
              <a:rPr lang="is-IS" dirty="0"/>
              <a:t>Nýtt skipurit – helstu breytingar með rauðum texta</a:t>
            </a:r>
            <a:endParaRPr lang="en-US" dirty="0"/>
          </a:p>
        </p:txBody>
      </p:sp>
    </p:spTree>
    <p:extLst>
      <p:ext uri="{BB962C8B-B14F-4D97-AF65-F5344CB8AC3E}">
        <p14:creationId xmlns:p14="http://schemas.microsoft.com/office/powerpoint/2010/main" val="252564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E01D42-1887-45EE-9AE8-1F9E37F9BCA3}"/>
              </a:ext>
            </a:extLst>
          </p:cNvPr>
          <p:cNvSpPr>
            <a:spLocks noGrp="1"/>
          </p:cNvSpPr>
          <p:nvPr>
            <p:ph type="ctrTitle"/>
          </p:nvPr>
        </p:nvSpPr>
        <p:spPr/>
        <p:txBody>
          <a:bodyPr/>
          <a:lstStyle/>
          <a:p>
            <a:r>
              <a:rPr lang="is-IS" dirty="0"/>
              <a:t>Ítarefni - Helstu breytingar</a:t>
            </a:r>
            <a:endParaRPr lang="en-US" dirty="0"/>
          </a:p>
        </p:txBody>
      </p:sp>
      <p:sp>
        <p:nvSpPr>
          <p:cNvPr id="5" name="Subtitle 4">
            <a:extLst>
              <a:ext uri="{FF2B5EF4-FFF2-40B4-BE49-F238E27FC236}">
                <a16:creationId xmlns:a16="http://schemas.microsoft.com/office/drawing/2014/main" id="{7F30498A-2E21-4C1C-9CA3-7442B261C4F6}"/>
              </a:ext>
            </a:extLst>
          </p:cNvPr>
          <p:cNvSpPr>
            <a:spLocks noGrp="1"/>
          </p:cNvSpPr>
          <p:nvPr>
            <p:ph type="subTitle" idx="1"/>
          </p:nvPr>
        </p:nvSpPr>
        <p:spPr/>
        <p:txBody>
          <a:bodyPr>
            <a:normAutofit fontScale="85000" lnSpcReduction="20000"/>
          </a:bodyPr>
          <a:lstStyle/>
          <a:p>
            <a:r>
              <a:rPr lang="is-IS" b="1" dirty="0">
                <a:solidFill>
                  <a:srgbClr val="FF0000"/>
                </a:solidFill>
              </a:rPr>
              <a:t>Skóla- og frístundasvið fær nafnið Mennta-</a:t>
            </a:r>
            <a:r>
              <a:rPr lang="is-IS" sz="2400" b="1" dirty="0">
                <a:solidFill>
                  <a:srgbClr val="FF0000"/>
                </a:solidFill>
              </a:rPr>
              <a:t> og menningarsvið er menningar- og safnamál færast til sviðsins</a:t>
            </a:r>
          </a:p>
          <a:p>
            <a:r>
              <a:rPr lang="is-IS" b="1" dirty="0">
                <a:solidFill>
                  <a:srgbClr val="FF0000"/>
                </a:solidFill>
              </a:rPr>
              <a:t>S</a:t>
            </a:r>
            <a:r>
              <a:rPr lang="is-IS" sz="2400" b="1" dirty="0">
                <a:solidFill>
                  <a:srgbClr val="FF0000"/>
                </a:solidFill>
              </a:rPr>
              <a:t>tjórnsýslu- og fjármálasvið fær nafnabreytingu og verður </a:t>
            </a:r>
            <a:r>
              <a:rPr lang="is-IS" b="1" dirty="0">
                <a:solidFill>
                  <a:srgbClr val="FF0000"/>
                </a:solidFill>
              </a:rPr>
              <a:t>Fjármála- og þjónustusvið</a:t>
            </a:r>
          </a:p>
          <a:p>
            <a:r>
              <a:rPr lang="is-IS" sz="2400" b="1" dirty="0">
                <a:solidFill>
                  <a:srgbClr val="FF0000"/>
                </a:solidFill>
              </a:rPr>
              <a:t>Markaðs- og ferða </a:t>
            </a:r>
            <a:r>
              <a:rPr lang="is-IS" b="1" dirty="0">
                <a:solidFill>
                  <a:srgbClr val="FF0000"/>
                </a:solidFill>
              </a:rPr>
              <a:t>og viðburðastjórnun unnin frá Fjármála- og þjónustusviði</a:t>
            </a:r>
          </a:p>
          <a:p>
            <a:r>
              <a:rPr lang="is-IS" sz="2400" b="1" dirty="0">
                <a:solidFill>
                  <a:srgbClr val="FF0000"/>
                </a:solidFill>
              </a:rPr>
              <a:t>Skrifstofa bæjarstjóra lögð niður </a:t>
            </a:r>
          </a:p>
          <a:p>
            <a:endParaRPr lang="en-US" dirty="0"/>
          </a:p>
        </p:txBody>
      </p:sp>
    </p:spTree>
    <p:extLst>
      <p:ext uri="{BB962C8B-B14F-4D97-AF65-F5344CB8AC3E}">
        <p14:creationId xmlns:p14="http://schemas.microsoft.com/office/powerpoint/2010/main" val="300419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0D29-6FC2-4CE3-97B6-CFB2766957A5}"/>
              </a:ext>
            </a:extLst>
          </p:cNvPr>
          <p:cNvSpPr>
            <a:spLocks noGrp="1"/>
          </p:cNvSpPr>
          <p:nvPr>
            <p:ph type="title"/>
          </p:nvPr>
        </p:nvSpPr>
        <p:spPr/>
        <p:txBody>
          <a:bodyPr>
            <a:normAutofit/>
          </a:bodyPr>
          <a:lstStyle/>
          <a:p>
            <a:r>
              <a:rPr lang="is-IS" dirty="0">
                <a:solidFill>
                  <a:schemeClr val="tx2">
                    <a:lumMod val="75000"/>
                  </a:schemeClr>
                </a:solidFill>
              </a:rPr>
              <a:t>MARKMIÐ SKIPURITSBREYTINGA 2021</a:t>
            </a:r>
            <a:br>
              <a:rPr lang="is-IS" dirty="0">
                <a:solidFill>
                  <a:schemeClr val="tx2">
                    <a:lumMod val="75000"/>
                  </a:schemeClr>
                </a:solidFill>
              </a:rPr>
            </a:br>
            <a:r>
              <a:rPr lang="is-IS" sz="18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Auka framleiðni starfsmanna, hafa skýrari forgangsröðun og stuðla að betri framgangi verkefna sem fengu of litla athygli miðað við mikilvægi þeirra</a:t>
            </a:r>
            <a:r>
              <a:rPr lang="is-IS" sz="1800" dirty="0">
                <a:effectLst/>
                <a:latin typeface="Times New Roman" panose="02020603050405020304" pitchFamily="18" charset="0"/>
                <a:ea typeface="Calibri" panose="020F0502020204030204" pitchFamily="34" charset="0"/>
              </a:rPr>
              <a:t>​.</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38812BFC-EA97-4AF2-9BD1-2E7474555E4E}"/>
              </a:ext>
            </a:extLst>
          </p:cNvPr>
          <p:cNvSpPr>
            <a:spLocks noGrp="1"/>
          </p:cNvSpPr>
          <p:nvPr>
            <p:ph idx="1"/>
          </p:nvPr>
        </p:nvSpPr>
        <p:spPr>
          <a:xfrm>
            <a:off x="838200" y="1825625"/>
            <a:ext cx="10922000" cy="4667250"/>
          </a:xfrm>
        </p:spPr>
        <p:txBody>
          <a:bodyPr>
            <a:noAutofit/>
          </a:bodyPr>
          <a:lstStyle/>
          <a:p>
            <a:pPr marL="0" indent="0" algn="just">
              <a:lnSpc>
                <a:spcPct val="107000"/>
              </a:lnSpc>
              <a:spcBef>
                <a:spcPts val="0"/>
              </a:spcBef>
              <a:buNone/>
            </a:pPr>
            <a:r>
              <a:rPr lang="is-IS" sz="1400" b="1" dirty="0">
                <a:effectLst/>
                <a:ea typeface="Calibri" panose="020F0502020204030204" pitchFamily="34" charset="0"/>
                <a:cs typeface="Times New Roman" panose="02020603050405020304" pitchFamily="18" charset="0"/>
              </a:rPr>
              <a:t>Með</a:t>
            </a:r>
            <a:r>
              <a:rPr lang="is-IS" sz="1400" b="1" dirty="0">
                <a:solidFill>
                  <a:schemeClr val="accent1"/>
                </a:solidFill>
                <a:effectLst/>
                <a:ea typeface="Calibri" panose="020F0502020204030204" pitchFamily="34" charset="0"/>
                <a:cs typeface="Times New Roman" panose="02020603050405020304" pitchFamily="18" charset="0"/>
              </a:rPr>
              <a:t> verkefnamiðuðu skipulagi</a:t>
            </a:r>
            <a:r>
              <a:rPr lang="is-IS" sz="1400" b="1" dirty="0">
                <a:effectLst/>
                <a:ea typeface="Calibri" panose="020F0502020204030204" pitchFamily="34" charset="0"/>
                <a:cs typeface="Times New Roman" panose="02020603050405020304" pitchFamily="18" charset="0"/>
              </a:rPr>
              <a:t> var markmiðið að:</a:t>
            </a:r>
            <a:r>
              <a:rPr lang="is-IS" sz="1400" dirty="0">
                <a:effectLst/>
                <a:ea typeface="Calibri" panose="020F0502020204030204" pitchFamily="34"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Auka skilvirkni, hraða og gæði verkefna​.</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Efla almenna teymisvinnu og þverfaglegt samstarf​.</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Nýta nútímalegar vinnuaðferðir​.</a:t>
            </a:r>
            <a:endParaRPr lang="en-US" sz="1400"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is-IS" sz="1400" b="1"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is-IS" sz="1400" b="1" dirty="0">
                <a:effectLst/>
                <a:ea typeface="Calibri" panose="020F0502020204030204" pitchFamily="34" charset="0"/>
                <a:cs typeface="Times New Roman" panose="02020603050405020304" pitchFamily="18" charset="0"/>
              </a:rPr>
              <a:t>Með </a:t>
            </a:r>
            <a:r>
              <a:rPr lang="is-IS" sz="1400" b="1" dirty="0">
                <a:solidFill>
                  <a:schemeClr val="accent1"/>
                </a:solidFill>
                <a:effectLst/>
                <a:ea typeface="Calibri" panose="020F0502020204030204" pitchFamily="34" charset="0"/>
                <a:cs typeface="Times New Roman" panose="02020603050405020304" pitchFamily="18" charset="0"/>
              </a:rPr>
              <a:t>skrifstofu bæjarstjóra </a:t>
            </a:r>
            <a:r>
              <a:rPr lang="is-IS" sz="1400" b="1" dirty="0">
                <a:effectLst/>
                <a:ea typeface="Calibri" panose="020F0502020204030204" pitchFamily="34" charset="0"/>
                <a:cs typeface="Times New Roman" panose="02020603050405020304" pitchFamily="18" charset="0"/>
              </a:rPr>
              <a:t>var ætlunin að:</a:t>
            </a:r>
            <a:r>
              <a:rPr lang="is-IS" sz="1400" dirty="0">
                <a:effectLst/>
                <a:ea typeface="Calibri" panose="020F0502020204030204" pitchFamily="34"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Nútímavæða þjónustuferla og efla þjónustuhugsun meðal starfsfólks og innleiðingu þjónustumarkmiða.​</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Leysa mál með þjálfun starfsmanna í fyrstu snertingu með íbúum og gegnir einingin frumkvæðishlutverki í stafrænni þróun sveitarfélagsins til að auka framleiðni og létta álagi á starfsfólk​.</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Ná betri nýtingu á mannauð með tilfærslu á Guðlaugu inn á eininguna ásamt menningar- og safnamálum svo öflugri samrekstur fáist á byggðasafni, vitasvæði og Guðlaugu​.</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Ráðningu skjalastjóra sem kemur á skýrri skjalastefnu og verklagi sem tryggir fagleg og samræmd vinnubrögð við skráningu mála, lýkur innleiðingu á skjalastjórnunarkerfi og dregur úr notkun á pappír.​</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Eflingu atvinnuþróunar í samstarfi við þróunarfélögin á Breið og á Grundartanga​.</a:t>
            </a:r>
            <a:endParaRPr lang="en-US" sz="1400"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is-IS" sz="1400" b="1" dirty="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is-IS" sz="1400" b="1" dirty="0">
                <a:ea typeface="Calibri" panose="020F0502020204030204" pitchFamily="34" charset="0"/>
                <a:cs typeface="Times New Roman" panose="02020603050405020304" pitchFamily="18" charset="0"/>
              </a:rPr>
              <a:t>Á </a:t>
            </a:r>
            <a:r>
              <a:rPr lang="is-IS" sz="1400" b="1" dirty="0">
                <a:solidFill>
                  <a:schemeClr val="accent1"/>
                </a:solidFill>
                <a:ea typeface="Calibri" panose="020F0502020204030204" pitchFamily="34" charset="0"/>
                <a:cs typeface="Times New Roman" panose="02020603050405020304" pitchFamily="18" charset="0"/>
              </a:rPr>
              <a:t>skóla- og frístundasviði </a:t>
            </a:r>
            <a:r>
              <a:rPr lang="is-IS" sz="1400" b="1" dirty="0">
                <a:ea typeface="Calibri" panose="020F0502020204030204" pitchFamily="34" charset="0"/>
                <a:cs typeface="Times New Roman" panose="02020603050405020304" pitchFamily="18" charset="0"/>
              </a:rPr>
              <a:t>átti að:</a:t>
            </a:r>
            <a:r>
              <a:rPr lang="is-IS" sz="1400" dirty="0">
                <a:ea typeface="Calibri" panose="020F0502020204030204" pitchFamily="34" charset="0"/>
                <a:cs typeface="Times New Roman" panose="02020603050405020304" pitchFamily="18" charset="0"/>
              </a:rPr>
              <a:t>​</a:t>
            </a:r>
            <a:endParaRPr lang="en-US" sz="1400" dirty="0">
              <a:ea typeface="Calibri" panose="020F0502020204030204" pitchFamily="34" charset="0"/>
              <a:cs typeface="Times New Roman" panose="02020603050405020304" pitchFamily="18" charset="0"/>
            </a:endParaRPr>
          </a:p>
          <a:p>
            <a:pPr marL="342900" lvl="0" indent="-342900" algn="just">
              <a:lnSpc>
                <a:spcPct val="107000"/>
              </a:lnSpc>
              <a:spcBef>
                <a:spcPts val="0"/>
              </a:spcBef>
            </a:pPr>
            <a:r>
              <a:rPr lang="is-IS" sz="1400" dirty="0">
                <a:ea typeface="Calibri" panose="020F0502020204030204" pitchFamily="34" charset="0"/>
                <a:cs typeface="Times New Roman" panose="02020603050405020304" pitchFamily="18" charset="0"/>
              </a:rPr>
              <a:t>Ráða inn verkefnastjóra í snemmtæka íhlutun og til að sinna verkefninu barnvænt samfélag. </a:t>
            </a:r>
          </a:p>
          <a:p>
            <a:pPr marL="0" indent="0" algn="just">
              <a:lnSpc>
                <a:spcPct val="107000"/>
              </a:lnSpc>
              <a:spcBef>
                <a:spcPts val="0"/>
              </a:spcBef>
              <a:buNone/>
            </a:pPr>
            <a:r>
              <a:rPr lang="is-IS" sz="1400" dirty="0">
                <a:ea typeface="Calibri" panose="020F0502020204030204" pitchFamily="34" charset="0"/>
                <a:cs typeface="Times New Roman" panose="02020603050405020304" pitchFamily="18" charset="0"/>
              </a:rPr>
              <a:t>         Áhersla á að setja börn í forgang​. Samstarf við velferðarsvið. </a:t>
            </a:r>
            <a:endParaRPr lang="en-US" sz="1400" dirty="0">
              <a:ea typeface="Calibri" panose="020F0502020204030204" pitchFamily="34" charset="0"/>
              <a:cs typeface="Times New Roman" panose="02020603050405020304" pitchFamily="18" charset="0"/>
            </a:endParaRPr>
          </a:p>
          <a:p>
            <a:pPr marL="342900" lvl="0" indent="-342900" algn="just">
              <a:lnSpc>
                <a:spcPct val="107000"/>
              </a:lnSpc>
              <a:spcBef>
                <a:spcPts val="0"/>
              </a:spcBef>
            </a:pPr>
            <a:r>
              <a:rPr lang="is-IS" sz="1400" dirty="0">
                <a:ea typeface="Calibri" panose="020F0502020204030204" pitchFamily="34" charset="0"/>
                <a:cs typeface="Times New Roman" panose="02020603050405020304" pitchFamily="18" charset="0"/>
              </a:rPr>
              <a:t>Skerpa á starfi forstöðumanns íþróttamannvirkja ásamt tiltekinni breytingu varðandi stjórn vakta.​</a:t>
            </a:r>
          </a:p>
          <a:p>
            <a:pPr marL="0" lvl="0" indent="0" algn="just">
              <a:lnSpc>
                <a:spcPct val="107000"/>
              </a:lnSpc>
              <a:spcBef>
                <a:spcPts val="0"/>
              </a:spcBef>
              <a:buNone/>
            </a:pPr>
            <a:endParaRPr lang="en-US" sz="1400" dirty="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is-IS" sz="1000" b="1" dirty="0">
              <a:effectLst/>
              <a:ea typeface="Calibri" panose="020F0502020204030204" pitchFamily="34" charset="0"/>
              <a:cs typeface="Times New Roman" panose="02020603050405020304" pitchFamily="18" charset="0"/>
            </a:endParaRPr>
          </a:p>
        </p:txBody>
      </p:sp>
      <p:pic>
        <p:nvPicPr>
          <p:cNvPr id="1028" name="Picture 4" descr="Scales PNG Transparent Images | PNG All">
            <a:extLst>
              <a:ext uri="{FF2B5EF4-FFF2-40B4-BE49-F238E27FC236}">
                <a16:creationId xmlns:a16="http://schemas.microsoft.com/office/drawing/2014/main" id="{5F329E4A-5A8F-4A9C-AD36-75ABF76990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7771" y="4967775"/>
            <a:ext cx="2189582" cy="1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5255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EE2BF4-AECE-4F95-B723-BE3063E1A3D4}"/>
              </a:ext>
            </a:extLst>
          </p:cNvPr>
          <p:cNvSpPr/>
          <p:nvPr/>
        </p:nvSpPr>
        <p:spPr>
          <a:xfrm>
            <a:off x="21568" y="275994"/>
            <a:ext cx="5285331" cy="111978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Skipurit Akraneskaupstaðar</a:t>
            </a:r>
          </a:p>
          <a:p>
            <a:r>
              <a:rPr lang="is-IS" sz="2800" b="1" dirty="0">
                <a:solidFill>
                  <a:schemeClr val="tx2"/>
                </a:solidFill>
              </a:rPr>
              <a:t>Breytt skipurit</a:t>
            </a:r>
          </a:p>
        </p:txBody>
      </p:sp>
      <p:cxnSp>
        <p:nvCxnSpPr>
          <p:cNvPr id="41" name="Straight Connector 40">
            <a:extLst>
              <a:ext uri="{FF2B5EF4-FFF2-40B4-BE49-F238E27FC236}">
                <a16:creationId xmlns:a16="http://schemas.microsoft.com/office/drawing/2014/main" id="{076BDBCD-B229-4A98-B271-29868B92BFB9}"/>
              </a:ext>
            </a:extLst>
          </p:cNvPr>
          <p:cNvCxnSpPr/>
          <p:nvPr/>
        </p:nvCxnSpPr>
        <p:spPr>
          <a:xfrm>
            <a:off x="9078622" y="217426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79E658-9F5D-472F-9064-1FFD6088A7D5}"/>
              </a:ext>
            </a:extLst>
          </p:cNvPr>
          <p:cNvCxnSpPr/>
          <p:nvPr/>
        </p:nvCxnSpPr>
        <p:spPr>
          <a:xfrm>
            <a:off x="4839548" y="1987600"/>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0A73D3-C09D-47A1-9436-A47477FE09C4}"/>
              </a:ext>
            </a:extLst>
          </p:cNvPr>
          <p:cNvCxnSpPr>
            <a:cxnSpLocks/>
            <a:stCxn id="33" idx="3"/>
          </p:cNvCxnSpPr>
          <p:nvPr/>
        </p:nvCxnSpPr>
        <p:spPr>
          <a:xfrm flipH="1">
            <a:off x="4573857" y="1989535"/>
            <a:ext cx="54043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0"/>
          </p:cNvCxnSpPr>
          <p:nvPr/>
        </p:nvCxnSpPr>
        <p:spPr>
          <a:xfrm>
            <a:off x="6951787" y="582929"/>
            <a:ext cx="0" cy="64223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7E594FC-47DC-4D49-A4CF-CC657C62B838}"/>
              </a:ext>
            </a:extLst>
          </p:cNvPr>
          <p:cNvSpPr/>
          <p:nvPr/>
        </p:nvSpPr>
        <p:spPr>
          <a:xfrm>
            <a:off x="5855195" y="7916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Bæjarstjórn</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855195" y="65081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Bæjarráð</a:t>
            </a:r>
          </a:p>
        </p:txBody>
      </p:sp>
      <p:sp>
        <p:nvSpPr>
          <p:cNvPr id="33" name="Rectangle: Rounded Corners 32">
            <a:extLst>
              <a:ext uri="{FF2B5EF4-FFF2-40B4-BE49-F238E27FC236}">
                <a16:creationId xmlns:a16="http://schemas.microsoft.com/office/drawing/2014/main" id="{2878D30D-85F4-4163-8E99-0E99BADC7144}"/>
              </a:ext>
            </a:extLst>
          </p:cNvPr>
          <p:cNvSpPr/>
          <p:nvPr/>
        </p:nvSpPr>
        <p:spPr>
          <a:xfrm>
            <a:off x="8142187" y="1802867"/>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Skipulags- og umhverfisráð</a:t>
            </a:r>
          </a:p>
        </p:txBody>
      </p:sp>
      <p:sp>
        <p:nvSpPr>
          <p:cNvPr id="35" name="Rectangle: Rounded Corners 34">
            <a:extLst>
              <a:ext uri="{FF2B5EF4-FFF2-40B4-BE49-F238E27FC236}">
                <a16:creationId xmlns:a16="http://schemas.microsoft.com/office/drawing/2014/main" id="{A417FBA0-00B1-40A2-AB3E-85BDC7B337CA}"/>
              </a:ext>
            </a:extLst>
          </p:cNvPr>
          <p:cNvSpPr/>
          <p:nvPr/>
        </p:nvSpPr>
        <p:spPr>
          <a:xfrm>
            <a:off x="3921548" y="180093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Velferðar- og mannréttindaráð</a:t>
            </a:r>
          </a:p>
        </p:txBody>
      </p:sp>
      <p:sp>
        <p:nvSpPr>
          <p:cNvPr id="46" name="Rectangle: Rounded Corners 45">
            <a:extLst>
              <a:ext uri="{FF2B5EF4-FFF2-40B4-BE49-F238E27FC236}">
                <a16:creationId xmlns:a16="http://schemas.microsoft.com/office/drawing/2014/main" id="{AEF2F07B-DDA9-424E-8D18-5119D3A6F506}"/>
              </a:ext>
            </a:extLst>
          </p:cNvPr>
          <p:cNvSpPr/>
          <p:nvPr/>
        </p:nvSpPr>
        <p:spPr>
          <a:xfrm>
            <a:off x="4385263" y="6303504"/>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7045595" y="6330453"/>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27" name="Straight Connector 26">
            <a:extLst>
              <a:ext uri="{FF2B5EF4-FFF2-40B4-BE49-F238E27FC236}">
                <a16:creationId xmlns:a16="http://schemas.microsoft.com/office/drawing/2014/main" id="{71163E36-07E1-4286-8A3F-FEA812AA5934}"/>
              </a:ext>
            </a:extLst>
          </p:cNvPr>
          <p:cNvCxnSpPr>
            <a:cxnSpLocks/>
          </p:cNvCxnSpPr>
          <p:nvPr/>
        </p:nvCxnSpPr>
        <p:spPr>
          <a:xfrm flipH="1">
            <a:off x="2654656" y="1470543"/>
            <a:ext cx="32118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031A56A-503E-4A69-A8E6-E3456DF3BFC9}"/>
              </a:ext>
            </a:extLst>
          </p:cNvPr>
          <p:cNvCxnSpPr>
            <a:cxnSpLocks/>
          </p:cNvCxnSpPr>
          <p:nvPr/>
        </p:nvCxnSpPr>
        <p:spPr>
          <a:xfrm flipV="1">
            <a:off x="2654656" y="1470543"/>
            <a:ext cx="0" cy="4185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B95096-D8C7-4C23-90D8-F57D0C4AAB9C}"/>
              </a:ext>
            </a:extLst>
          </p:cNvPr>
          <p:cNvSpPr/>
          <p:nvPr/>
        </p:nvSpPr>
        <p:spPr>
          <a:xfrm>
            <a:off x="1418583" y="2416416"/>
            <a:ext cx="8516698" cy="18764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rgbClr val="FF0000"/>
                </a:solidFill>
              </a:rPr>
              <a:t>Fjármála- og þjónustusvið</a:t>
            </a:r>
          </a:p>
          <a:p>
            <a:r>
              <a:rPr lang="is-IS" sz="1100" dirty="0">
                <a:solidFill>
                  <a:schemeClr val="tx2"/>
                </a:solidFill>
              </a:rPr>
              <a:t>Stjórnsýsla </a:t>
            </a:r>
          </a:p>
          <a:p>
            <a:r>
              <a:rPr lang="is-IS" sz="1100" dirty="0">
                <a:solidFill>
                  <a:schemeClr val="tx2"/>
                </a:solidFill>
              </a:rPr>
              <a:t>Rekstur skrifstofu</a:t>
            </a:r>
          </a:p>
          <a:p>
            <a:r>
              <a:rPr lang="is-IS" sz="1100" dirty="0">
                <a:solidFill>
                  <a:srgbClr val="FF0000"/>
                </a:solidFill>
              </a:rPr>
              <a:t>Þjónusta og stafræn þróun</a:t>
            </a:r>
          </a:p>
          <a:p>
            <a:r>
              <a:rPr lang="is-IS" sz="1100" dirty="0">
                <a:solidFill>
                  <a:schemeClr val="tx2"/>
                </a:solidFill>
              </a:rPr>
              <a:t>Fjárreiður og bókhald</a:t>
            </a:r>
          </a:p>
          <a:p>
            <a:r>
              <a:rPr lang="is-IS" sz="1100" dirty="0">
                <a:solidFill>
                  <a:schemeClr val="tx2"/>
                </a:solidFill>
              </a:rPr>
              <a:t>Launamál</a:t>
            </a:r>
          </a:p>
          <a:p>
            <a:r>
              <a:rPr lang="is-IS" sz="1100" dirty="0">
                <a:solidFill>
                  <a:schemeClr val="tx2"/>
                </a:solidFill>
              </a:rPr>
              <a:t>Greiningar og mælingar</a:t>
            </a:r>
          </a:p>
          <a:p>
            <a:r>
              <a:rPr lang="is-IS" sz="1100" dirty="0">
                <a:solidFill>
                  <a:schemeClr val="tx2"/>
                </a:solidFill>
              </a:rPr>
              <a:t>Innkaup</a:t>
            </a:r>
          </a:p>
          <a:p>
            <a:r>
              <a:rPr lang="is-IS" sz="1100" dirty="0">
                <a:solidFill>
                  <a:srgbClr val="FF0000"/>
                </a:solidFill>
              </a:rPr>
              <a:t>Markaðs- og ferðamál</a:t>
            </a:r>
          </a:p>
          <a:p>
            <a:r>
              <a:rPr lang="is-IS" sz="1100" dirty="0">
                <a:solidFill>
                  <a:srgbClr val="FF0000"/>
                </a:solidFill>
              </a:rPr>
              <a:t>Viðburðastjórnun</a:t>
            </a:r>
          </a:p>
          <a:p>
            <a:endParaRPr lang="is-IS" sz="1100" dirty="0">
              <a:solidFill>
                <a:schemeClr val="tx2"/>
              </a:solidFill>
            </a:endParaRPr>
          </a:p>
        </p:txBody>
      </p:sp>
      <p:sp>
        <p:nvSpPr>
          <p:cNvPr id="29" name="Rectangle: Rounded Corners 28">
            <a:extLst>
              <a:ext uri="{FF2B5EF4-FFF2-40B4-BE49-F238E27FC236}">
                <a16:creationId xmlns:a16="http://schemas.microsoft.com/office/drawing/2014/main" id="{DC20EB2C-240E-4B1A-B474-CE8D2A504E01}"/>
              </a:ext>
            </a:extLst>
          </p:cNvPr>
          <p:cNvSpPr/>
          <p:nvPr/>
        </p:nvSpPr>
        <p:spPr>
          <a:xfrm>
            <a:off x="1418583" y="4350900"/>
            <a:ext cx="8443038" cy="108870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Verkefnastofa</a:t>
            </a:r>
          </a:p>
          <a:p>
            <a:r>
              <a:rPr lang="is-IS" sz="1100" dirty="0">
                <a:solidFill>
                  <a:schemeClr val="tx2"/>
                </a:solidFill>
              </a:rPr>
              <a:t>Atvinnuþróun</a:t>
            </a:r>
          </a:p>
          <a:p>
            <a:r>
              <a:rPr lang="is-IS" sz="1100" dirty="0">
                <a:solidFill>
                  <a:schemeClr val="tx2"/>
                </a:solidFill>
              </a:rPr>
              <a:t>Verkefnastjórnun</a:t>
            </a:r>
          </a:p>
          <a:p>
            <a:r>
              <a:rPr lang="is-IS" sz="1100" dirty="0">
                <a:solidFill>
                  <a:schemeClr val="tx2"/>
                </a:solidFill>
              </a:rPr>
              <a:t>Verkferlar</a:t>
            </a:r>
          </a:p>
          <a:p>
            <a:endParaRPr lang="is-IS" sz="1000" dirty="0">
              <a:solidFill>
                <a:schemeClr val="tx2"/>
              </a:solidFill>
            </a:endParaRPr>
          </a:p>
        </p:txBody>
      </p:sp>
      <p:sp>
        <p:nvSpPr>
          <p:cNvPr id="37" name="Rectangle: Rounded Corners 36">
            <a:extLst>
              <a:ext uri="{FF2B5EF4-FFF2-40B4-BE49-F238E27FC236}">
                <a16:creationId xmlns:a16="http://schemas.microsoft.com/office/drawing/2014/main" id="{EE024149-FE15-4F51-94BF-5537A95FBCEB}"/>
              </a:ext>
            </a:extLst>
          </p:cNvPr>
          <p:cNvSpPr/>
          <p:nvPr/>
        </p:nvSpPr>
        <p:spPr>
          <a:xfrm>
            <a:off x="1418583" y="5553131"/>
            <a:ext cx="8443038" cy="34645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Mannauðsmál</a:t>
            </a:r>
          </a:p>
          <a:p>
            <a:endParaRPr lang="is-IS" sz="1000" dirty="0">
              <a:solidFill>
                <a:schemeClr val="tx2"/>
              </a:solidFill>
            </a:endParaRPr>
          </a:p>
        </p:txBody>
      </p:sp>
      <p:sp>
        <p:nvSpPr>
          <p:cNvPr id="7" name="Rectangle: Rounded Corners 6">
            <a:extLst>
              <a:ext uri="{FF2B5EF4-FFF2-40B4-BE49-F238E27FC236}">
                <a16:creationId xmlns:a16="http://schemas.microsoft.com/office/drawing/2014/main" id="{0A5B04A1-4EEF-475A-8246-CFF09D4552D9}"/>
              </a:ext>
            </a:extLst>
          </p:cNvPr>
          <p:cNvSpPr/>
          <p:nvPr/>
        </p:nvSpPr>
        <p:spPr>
          <a:xfrm>
            <a:off x="3954811" y="2313480"/>
            <a:ext cx="1836000" cy="385440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600">
                <a:solidFill>
                  <a:schemeClr val="tx2"/>
                </a:solidFill>
              </a:rPr>
              <a:t>Velferðar- og mannréttindasvið</a:t>
            </a:r>
          </a:p>
          <a:p>
            <a:pPr algn="ctr"/>
            <a:r>
              <a:rPr lang="is-IS" sz="1100">
                <a:solidFill>
                  <a:schemeClr val="tx2"/>
                </a:solidFill>
              </a:rPr>
              <a:t>Félagsþjónusta</a:t>
            </a:r>
          </a:p>
          <a:p>
            <a:pPr algn="ctr"/>
            <a:r>
              <a:rPr lang="is-IS" sz="1100">
                <a:solidFill>
                  <a:schemeClr val="tx2"/>
                </a:solidFill>
              </a:rPr>
              <a:t>Málefni fatlaðra</a:t>
            </a:r>
          </a:p>
          <a:p>
            <a:pPr algn="ctr"/>
            <a:r>
              <a:rPr lang="is-IS" sz="1100">
                <a:solidFill>
                  <a:schemeClr val="tx2"/>
                </a:solidFill>
              </a:rPr>
              <a:t>Málefni aldraðra Barnavernd</a:t>
            </a:r>
          </a:p>
          <a:p>
            <a:pPr algn="ctr"/>
            <a:r>
              <a:rPr lang="is-IS" sz="1100">
                <a:solidFill>
                  <a:schemeClr val="tx2"/>
                </a:solidFill>
              </a:rPr>
              <a:t>Mannréttindi</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8149457" y="2313480"/>
            <a:ext cx="1836000" cy="385440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a:solidFill>
                  <a:schemeClr val="tx2"/>
                </a:solidFill>
              </a:rPr>
              <a:t>Skipulags- og umhverfissvið</a:t>
            </a:r>
          </a:p>
          <a:p>
            <a:pPr algn="ctr"/>
            <a:r>
              <a:rPr lang="is-IS" sz="1100">
                <a:solidFill>
                  <a:schemeClr val="tx2"/>
                </a:solidFill>
              </a:rPr>
              <a:t>Skipulagsmál</a:t>
            </a:r>
            <a:endParaRPr lang="is-IS" sz="1100">
              <a:solidFill>
                <a:schemeClr val="tx2"/>
              </a:solidFill>
              <a:cs typeface="Calibri"/>
            </a:endParaRPr>
          </a:p>
          <a:p>
            <a:pPr algn="ctr"/>
            <a:r>
              <a:rPr lang="is-IS" sz="1100">
                <a:solidFill>
                  <a:schemeClr val="tx2"/>
                </a:solidFill>
              </a:rPr>
              <a:t> Byggingarmál</a:t>
            </a:r>
            <a:endParaRPr lang="is-IS" sz="1100">
              <a:solidFill>
                <a:schemeClr val="tx2"/>
              </a:solidFill>
              <a:cs typeface="Calibri"/>
            </a:endParaRPr>
          </a:p>
          <a:p>
            <a:pPr algn="ctr"/>
            <a:r>
              <a:rPr lang="is-IS" sz="1100">
                <a:solidFill>
                  <a:schemeClr val="tx2"/>
                </a:solidFill>
              </a:rPr>
              <a:t>Umhverfi</a:t>
            </a:r>
            <a:endParaRPr lang="is-IS" sz="1100">
              <a:solidFill>
                <a:schemeClr val="tx2"/>
              </a:solidFill>
              <a:cs typeface="Calibri"/>
            </a:endParaRPr>
          </a:p>
          <a:p>
            <a:pPr algn="ctr"/>
            <a:r>
              <a:rPr lang="is-IS" sz="1100">
                <a:solidFill>
                  <a:schemeClr val="tx2"/>
                </a:solidFill>
              </a:rPr>
              <a:t>Vinnuskóli</a:t>
            </a:r>
            <a:endParaRPr lang="is-IS" sz="1100">
              <a:solidFill>
                <a:schemeClr val="tx2"/>
              </a:solidFill>
              <a:cs typeface="Calibri"/>
            </a:endParaRPr>
          </a:p>
          <a:p>
            <a:pPr algn="ctr"/>
            <a:r>
              <a:rPr lang="is-IS" sz="1100">
                <a:solidFill>
                  <a:schemeClr val="tx2"/>
                </a:solidFill>
              </a:rPr>
              <a:t>Framkvæmdir</a:t>
            </a:r>
            <a:endParaRPr lang="is-IS" sz="1100">
              <a:solidFill>
                <a:schemeClr val="tx2"/>
              </a:solidFill>
              <a:cs typeface="Calibri"/>
            </a:endParaRPr>
          </a:p>
          <a:p>
            <a:pPr algn="ctr"/>
            <a:r>
              <a:rPr lang="is-IS" sz="1100">
                <a:solidFill>
                  <a:schemeClr val="tx2"/>
                </a:solidFill>
              </a:rPr>
              <a:t>Umsjón fasteigna</a:t>
            </a:r>
            <a:endParaRPr lang="is-IS" sz="1100">
              <a:solidFill>
                <a:schemeClr val="tx2"/>
              </a:solidFill>
              <a:cs typeface="Calibri"/>
            </a:endParaRPr>
          </a:p>
        </p:txBody>
      </p:sp>
      <p:cxnSp>
        <p:nvCxnSpPr>
          <p:cNvPr id="40" name="Straight Connector 39">
            <a:extLst>
              <a:ext uri="{FF2B5EF4-FFF2-40B4-BE49-F238E27FC236}">
                <a16:creationId xmlns:a16="http://schemas.microsoft.com/office/drawing/2014/main" id="{BF9444AE-90C1-460A-8C59-A771D302EBBC}"/>
              </a:ext>
            </a:extLst>
          </p:cNvPr>
          <p:cNvCxnSpPr>
            <a:cxnSpLocks/>
          </p:cNvCxnSpPr>
          <p:nvPr/>
        </p:nvCxnSpPr>
        <p:spPr>
          <a:xfrm flipV="1">
            <a:off x="6960797" y="1589238"/>
            <a:ext cx="0" cy="9743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F471FC6-1639-4A67-9FD9-F98FE2D8E7C6}"/>
              </a:ext>
            </a:extLst>
          </p:cNvPr>
          <p:cNvSpPr/>
          <p:nvPr/>
        </p:nvSpPr>
        <p:spPr>
          <a:xfrm>
            <a:off x="6033787" y="2313481"/>
            <a:ext cx="1836000" cy="385440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dirty="0">
                <a:solidFill>
                  <a:srgbClr val="FF0000"/>
                </a:solidFill>
              </a:rPr>
              <a:t>Mennta- og menningarsvið</a:t>
            </a:r>
          </a:p>
          <a:p>
            <a:pPr algn="ctr"/>
            <a:r>
              <a:rPr lang="is-IS" sz="1100" dirty="0">
                <a:solidFill>
                  <a:schemeClr val="tx2"/>
                </a:solidFill>
              </a:rPr>
              <a:t>Grunnskólar</a:t>
            </a:r>
            <a:endParaRPr lang="is-IS" sz="1100" dirty="0">
              <a:solidFill>
                <a:schemeClr val="tx2"/>
              </a:solidFill>
              <a:cs typeface="Calibri"/>
            </a:endParaRPr>
          </a:p>
          <a:p>
            <a:pPr algn="ctr"/>
            <a:r>
              <a:rPr lang="is-IS" sz="1100" dirty="0">
                <a:solidFill>
                  <a:schemeClr val="tx2"/>
                </a:solidFill>
              </a:rPr>
              <a:t>Leikskólar</a:t>
            </a:r>
            <a:endParaRPr lang="is-IS" sz="1100" dirty="0">
              <a:solidFill>
                <a:schemeClr val="tx2"/>
              </a:solidFill>
              <a:cs typeface="Calibri"/>
            </a:endParaRPr>
          </a:p>
          <a:p>
            <a:pPr algn="ctr"/>
            <a:r>
              <a:rPr lang="is-IS" sz="1100" dirty="0">
                <a:solidFill>
                  <a:schemeClr val="tx2"/>
                </a:solidFill>
              </a:rPr>
              <a:t>Tónlistarskóli</a:t>
            </a:r>
            <a:endParaRPr lang="is-IS" sz="1100" dirty="0">
              <a:solidFill>
                <a:schemeClr val="tx2"/>
              </a:solidFill>
              <a:cs typeface="Calibri"/>
            </a:endParaRPr>
          </a:p>
          <a:p>
            <a:pPr algn="ctr"/>
            <a:r>
              <a:rPr lang="is-IS" sz="1100" dirty="0">
                <a:solidFill>
                  <a:schemeClr val="tx2"/>
                </a:solidFill>
              </a:rPr>
              <a:t>Ungmennahús</a:t>
            </a:r>
            <a:endParaRPr lang="is-IS" sz="1100" dirty="0">
              <a:solidFill>
                <a:schemeClr val="tx2"/>
              </a:solidFill>
              <a:cs typeface="Calibri"/>
            </a:endParaRPr>
          </a:p>
          <a:p>
            <a:pPr algn="ctr"/>
            <a:r>
              <a:rPr lang="is-IS" sz="1100" dirty="0">
                <a:solidFill>
                  <a:schemeClr val="tx2"/>
                </a:solidFill>
              </a:rPr>
              <a:t>Dagforeldrar</a:t>
            </a:r>
            <a:endParaRPr lang="is-IS" sz="1100" dirty="0">
              <a:solidFill>
                <a:schemeClr val="tx2"/>
              </a:solidFill>
              <a:cs typeface="Calibri"/>
            </a:endParaRPr>
          </a:p>
          <a:p>
            <a:pPr algn="ctr"/>
            <a:r>
              <a:rPr lang="is-IS" sz="1100" dirty="0">
                <a:solidFill>
                  <a:schemeClr val="tx2"/>
                </a:solidFill>
              </a:rPr>
              <a:t>Íþróttir</a:t>
            </a:r>
            <a:endParaRPr lang="is-IS" sz="1100" dirty="0">
              <a:solidFill>
                <a:schemeClr val="tx2"/>
              </a:solidFill>
              <a:cs typeface="Calibri"/>
            </a:endParaRPr>
          </a:p>
          <a:p>
            <a:pPr algn="ctr"/>
            <a:r>
              <a:rPr lang="is-IS" sz="1100" dirty="0">
                <a:solidFill>
                  <a:schemeClr val="tx2"/>
                </a:solidFill>
              </a:rPr>
              <a:t>Íþróttamannvirki Sérfræðiþjónusta</a:t>
            </a:r>
            <a:endParaRPr lang="is-IS" sz="1100" dirty="0">
              <a:solidFill>
                <a:schemeClr val="tx2"/>
              </a:solidFill>
              <a:cs typeface="Calibri"/>
            </a:endParaRPr>
          </a:p>
          <a:p>
            <a:pPr algn="ctr"/>
            <a:r>
              <a:rPr lang="is-IS" sz="1100" dirty="0">
                <a:solidFill>
                  <a:schemeClr val="tx2"/>
                </a:solidFill>
              </a:rPr>
              <a:t>Forvarnir</a:t>
            </a:r>
          </a:p>
          <a:p>
            <a:pPr algn="ctr"/>
            <a:r>
              <a:rPr lang="is-IS" sz="1100" dirty="0">
                <a:solidFill>
                  <a:srgbClr val="FF0000"/>
                </a:solidFill>
              </a:rPr>
              <a:t>Menningar- og safnamál</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855195" y="122516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Bæjarstjóri</a:t>
            </a:r>
          </a:p>
        </p:txBody>
      </p:sp>
      <p:sp>
        <p:nvSpPr>
          <p:cNvPr id="34" name="Rectangle: Rounded Corners 33">
            <a:extLst>
              <a:ext uri="{FF2B5EF4-FFF2-40B4-BE49-F238E27FC236}">
                <a16:creationId xmlns:a16="http://schemas.microsoft.com/office/drawing/2014/main" id="{C98E6AC0-53BF-4283-97AA-E41CBA49D40B}"/>
              </a:ext>
            </a:extLst>
          </p:cNvPr>
          <p:cNvSpPr/>
          <p:nvPr/>
        </p:nvSpPr>
        <p:spPr>
          <a:xfrm>
            <a:off x="5873216" y="1799505"/>
            <a:ext cx="2175163"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dirty="0">
                <a:solidFill>
                  <a:schemeClr val="accent2">
                    <a:lumMod val="60000"/>
                    <a:lumOff val="40000"/>
                  </a:schemeClr>
                </a:solidFill>
              </a:rPr>
              <a:t>Mennta- og menningarráð</a:t>
            </a:r>
          </a:p>
        </p:txBody>
      </p:sp>
      <p:sp>
        <p:nvSpPr>
          <p:cNvPr id="31" name="Arrow: Left-Right 30">
            <a:extLst>
              <a:ext uri="{FF2B5EF4-FFF2-40B4-BE49-F238E27FC236}">
                <a16:creationId xmlns:a16="http://schemas.microsoft.com/office/drawing/2014/main" id="{7D39667D-A05B-47B8-A1D9-7B807B72510C}"/>
              </a:ext>
            </a:extLst>
          </p:cNvPr>
          <p:cNvSpPr/>
          <p:nvPr/>
        </p:nvSpPr>
        <p:spPr>
          <a:xfrm>
            <a:off x="4622717" y="4621168"/>
            <a:ext cx="4705350" cy="810061"/>
          </a:xfrm>
          <a:prstGeom prst="lef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a:t>Þverfagleg teymisvinna (föst teymi eins og heilsueflandi samfélag, snemmtæk íhlutun, stofnanalóðir, barnvænt samfélag</a:t>
            </a:r>
            <a:r>
              <a:rPr lang="is-IS" sz="1100">
                <a:solidFill>
                  <a:schemeClr val="bg1"/>
                </a:solidFill>
              </a:rPr>
              <a:t>, vinnuskóli)</a:t>
            </a:r>
          </a:p>
        </p:txBody>
      </p:sp>
    </p:spTree>
    <p:extLst>
      <p:ext uri="{BB962C8B-B14F-4D97-AF65-F5344CB8AC3E}">
        <p14:creationId xmlns:p14="http://schemas.microsoft.com/office/powerpoint/2010/main" val="416650619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DAB310B6-14C6-4A03-A1D5-3B5B8C8BE223}"/>
              </a:ext>
            </a:extLst>
          </p:cNvPr>
          <p:cNvCxnSpPr>
            <a:cxnSpLocks/>
          </p:cNvCxnSpPr>
          <p:nvPr/>
        </p:nvCxnSpPr>
        <p:spPr>
          <a:xfrm flipV="1">
            <a:off x="11095636" y="1923156"/>
            <a:ext cx="17396" cy="8774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667CF3-66EF-4C3F-A49F-0C656F02A828}"/>
              </a:ext>
            </a:extLst>
          </p:cNvPr>
          <p:cNvCxnSpPr>
            <a:cxnSpLocks/>
          </p:cNvCxnSpPr>
          <p:nvPr/>
        </p:nvCxnSpPr>
        <p:spPr>
          <a:xfrm flipV="1">
            <a:off x="8003635" y="1927109"/>
            <a:ext cx="0" cy="9326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p:cNvCxnSpPr>
          <p:nvPr/>
        </p:nvCxnSpPr>
        <p:spPr>
          <a:xfrm flipV="1">
            <a:off x="9555120" y="1927109"/>
            <a:ext cx="0" cy="9579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3374063" y="1927109"/>
            <a:ext cx="17927" cy="9579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1845073" y="1927109"/>
            <a:ext cx="0" cy="957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endCxn id="54" idx="0"/>
          </p:cNvCxnSpPr>
          <p:nvPr/>
        </p:nvCxnSpPr>
        <p:spPr>
          <a:xfrm>
            <a:off x="6451658" y="1694229"/>
            <a:ext cx="1398" cy="10127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1118373"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Skólaþjónusta</a:t>
            </a:r>
          </a:p>
          <a:p>
            <a:pPr algn="ctr"/>
            <a:r>
              <a:rPr lang="is-IS" sz="1100" b="1" dirty="0">
                <a:solidFill>
                  <a:schemeClr val="tx2"/>
                </a:solidFill>
              </a:rPr>
              <a:t>Verkefnastjóri</a:t>
            </a:r>
          </a:p>
          <a:p>
            <a:pPr algn="ctr"/>
            <a:r>
              <a:rPr lang="is-IS" sz="1100" b="1" dirty="0">
                <a:solidFill>
                  <a:schemeClr val="tx2"/>
                </a:solidFill>
              </a:rPr>
              <a:t>Talmeinafræðingur</a:t>
            </a:r>
          </a:p>
          <a:p>
            <a:pPr algn="ctr"/>
            <a:r>
              <a:rPr lang="is-IS" sz="1100" dirty="0">
                <a:solidFill>
                  <a:schemeClr val="tx2"/>
                </a:solidFill>
              </a:rPr>
              <a:t>Þverfagleg þjónusta sérfræðinga</a:t>
            </a:r>
          </a:p>
          <a:p>
            <a:pPr algn="ctr"/>
            <a:endParaRPr lang="is-IS" sz="1000" dirty="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4191142"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Leikskólamál</a:t>
            </a:r>
            <a:endParaRPr lang="is-IS" sz="1600" dirty="0">
              <a:solidFill>
                <a:schemeClr val="tx2"/>
              </a:solidFill>
            </a:endParaRPr>
          </a:p>
          <a:p>
            <a:pPr algn="ctr"/>
            <a:r>
              <a:rPr lang="is-IS" sz="1100" b="1" dirty="0">
                <a:solidFill>
                  <a:schemeClr val="tx2"/>
                </a:solidFill>
              </a:rPr>
              <a:t>Skólastjórnendur</a:t>
            </a:r>
          </a:p>
          <a:p>
            <a:pPr algn="ctr"/>
            <a:r>
              <a:rPr lang="is-IS" sz="1100" dirty="0">
                <a:solidFill>
                  <a:schemeClr val="tx2"/>
                </a:solidFill>
              </a:rPr>
              <a:t>Akrasel</a:t>
            </a:r>
          </a:p>
          <a:p>
            <a:pPr algn="ctr"/>
            <a:r>
              <a:rPr lang="is-IS" sz="1100" dirty="0">
                <a:solidFill>
                  <a:schemeClr val="tx2"/>
                </a:solidFill>
              </a:rPr>
              <a:t>Garðasel</a:t>
            </a:r>
          </a:p>
          <a:p>
            <a:pPr algn="ctr"/>
            <a:r>
              <a:rPr lang="is-IS" sz="1100" dirty="0">
                <a:solidFill>
                  <a:schemeClr val="tx2"/>
                </a:solidFill>
              </a:rPr>
              <a:t>Teigasel</a:t>
            </a:r>
          </a:p>
          <a:p>
            <a:pPr algn="ctr"/>
            <a:r>
              <a:rPr lang="is-IS" sz="1100" dirty="0">
                <a:solidFill>
                  <a:schemeClr val="tx2"/>
                </a:solidFill>
              </a:rPr>
              <a:t>Vallarsel</a:t>
            </a:r>
          </a:p>
          <a:p>
            <a:pPr algn="ctr"/>
            <a:r>
              <a:rPr lang="is-IS" sz="1100" dirty="0">
                <a:solidFill>
                  <a:schemeClr val="tx2"/>
                </a:solidFill>
              </a:rPr>
              <a:t>Dagforeldrar</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7290149"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Æskulýðs- og forvarnarmál</a:t>
            </a:r>
          </a:p>
          <a:p>
            <a:pPr algn="ctr"/>
            <a:r>
              <a:rPr lang="is-IS" sz="1100" b="1" dirty="0">
                <a:solidFill>
                  <a:schemeClr val="tx2"/>
                </a:solidFill>
              </a:rPr>
              <a:t>Forstöðumaður</a:t>
            </a:r>
          </a:p>
          <a:p>
            <a:pPr algn="ctr"/>
            <a:r>
              <a:rPr lang="is-IS" sz="1100" dirty="0">
                <a:solidFill>
                  <a:schemeClr val="tx2"/>
                </a:solidFill>
              </a:rPr>
              <a:t>Forvarnir</a:t>
            </a:r>
          </a:p>
          <a:p>
            <a:pPr algn="ctr"/>
            <a:r>
              <a:rPr lang="is-IS" sz="1100" dirty="0">
                <a:solidFill>
                  <a:schemeClr val="tx2"/>
                </a:solidFill>
              </a:rPr>
              <a:t>Heilsueflandi samfélag</a:t>
            </a:r>
          </a:p>
          <a:p>
            <a:pPr algn="ctr"/>
            <a:r>
              <a:rPr lang="is-IS" sz="1100" dirty="0">
                <a:solidFill>
                  <a:srgbClr val="FF0000"/>
                </a:solidFill>
              </a:rPr>
              <a:t>Frístund</a:t>
            </a:r>
          </a:p>
          <a:p>
            <a:pPr algn="ctr"/>
            <a:r>
              <a:rPr lang="is-IS" sz="1100" dirty="0">
                <a:solidFill>
                  <a:schemeClr val="tx2"/>
                </a:solidFill>
              </a:rPr>
              <a:t>Þorpið</a:t>
            </a:r>
          </a:p>
          <a:p>
            <a:pPr algn="ctr"/>
            <a:r>
              <a:rPr lang="is-IS" sz="1100" dirty="0">
                <a:solidFill>
                  <a:schemeClr val="tx2"/>
                </a:solidFill>
              </a:rPr>
              <a:t>Arnardalur</a:t>
            </a:r>
          </a:p>
          <a:p>
            <a:pPr algn="ctr"/>
            <a:r>
              <a:rPr lang="is-IS" sz="1100" dirty="0">
                <a:solidFill>
                  <a:schemeClr val="tx2"/>
                </a:solidFill>
              </a:rPr>
              <a:t>Hvíta húsið</a:t>
            </a:r>
          </a:p>
          <a:p>
            <a:pPr algn="ctr"/>
            <a:r>
              <a:rPr lang="is-IS" sz="1100" dirty="0">
                <a:solidFill>
                  <a:schemeClr val="tx2"/>
                </a:solidFill>
              </a:rPr>
              <a:t>Sumarnámskeið</a:t>
            </a:r>
          </a:p>
          <a:p>
            <a:pPr algn="ctr"/>
            <a:endParaRPr lang="is-IS" sz="10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130940" y="570479"/>
            <a:ext cx="266847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accent2">
                    <a:lumMod val="60000"/>
                    <a:lumOff val="40000"/>
                  </a:schemeClr>
                </a:solidFill>
              </a:rPr>
              <a:t>Mennta- og menningarráð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931395" y="604346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a:stCxn id="8" idx="0"/>
          </p:cNvCxnSpPr>
          <p:nvPr/>
        </p:nvCxnSpPr>
        <p:spPr>
          <a:xfrm flipV="1">
            <a:off x="4911142" y="1910260"/>
            <a:ext cx="0" cy="7966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1831777" y="1927109"/>
            <a:ext cx="7704448"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8828607"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Heilsa og íþróttamál</a:t>
            </a:r>
          </a:p>
          <a:p>
            <a:pPr algn="ctr"/>
            <a:r>
              <a:rPr lang="is-IS" sz="1100" b="1" dirty="0">
                <a:solidFill>
                  <a:schemeClr val="tx2"/>
                </a:solidFill>
              </a:rPr>
              <a:t>Forstöðumaður</a:t>
            </a:r>
          </a:p>
          <a:p>
            <a:pPr algn="ctr"/>
            <a:r>
              <a:rPr lang="is-IS" sz="1100" dirty="0">
                <a:solidFill>
                  <a:schemeClr val="tx2"/>
                </a:solidFill>
              </a:rPr>
              <a:t>Akraneshöll</a:t>
            </a:r>
          </a:p>
          <a:p>
            <a:pPr algn="ctr"/>
            <a:r>
              <a:rPr lang="is-IS" sz="1100" dirty="0">
                <a:solidFill>
                  <a:schemeClr val="tx2"/>
                </a:solidFill>
              </a:rPr>
              <a:t>Íþróttahús Jaðarsbakkar</a:t>
            </a:r>
          </a:p>
          <a:p>
            <a:pPr algn="ctr"/>
            <a:r>
              <a:rPr lang="is-IS" sz="1100" dirty="0">
                <a:solidFill>
                  <a:schemeClr val="tx2"/>
                </a:solidFill>
              </a:rPr>
              <a:t>Sundlaug Jaðarsbakkar</a:t>
            </a:r>
          </a:p>
          <a:p>
            <a:pPr algn="ctr"/>
            <a:r>
              <a:rPr lang="is-IS" sz="1100" dirty="0">
                <a:solidFill>
                  <a:schemeClr val="tx2"/>
                </a:solidFill>
              </a:rPr>
              <a:t>Íþróttahús Vesturgötu</a:t>
            </a:r>
          </a:p>
          <a:p>
            <a:pPr algn="ctr"/>
            <a:r>
              <a:rPr lang="is-IS" sz="1100" dirty="0">
                <a:solidFill>
                  <a:schemeClr val="tx2"/>
                </a:solidFill>
              </a:rPr>
              <a:t>Bjarnalaug</a:t>
            </a: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2659290"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Grunnskólamál</a:t>
            </a:r>
          </a:p>
          <a:p>
            <a:pPr algn="ctr"/>
            <a:r>
              <a:rPr lang="is-IS" sz="1100" b="1" dirty="0">
                <a:solidFill>
                  <a:schemeClr val="tx2"/>
                </a:solidFill>
              </a:rPr>
              <a:t>Skólastjórnendur</a:t>
            </a:r>
          </a:p>
          <a:p>
            <a:pPr algn="ctr"/>
            <a:r>
              <a:rPr lang="is-IS" sz="1100" dirty="0">
                <a:solidFill>
                  <a:schemeClr val="tx2"/>
                </a:solidFill>
              </a:rPr>
              <a:t>Brekkubæjarskóli</a:t>
            </a:r>
          </a:p>
          <a:p>
            <a:pPr algn="ctr"/>
            <a:r>
              <a:rPr lang="is-IS" sz="1100" dirty="0">
                <a:solidFill>
                  <a:schemeClr val="tx2"/>
                </a:solidFill>
              </a:rPr>
              <a:t>Grundaskóli</a:t>
            </a:r>
          </a:p>
          <a:p>
            <a:pPr algn="ctr"/>
            <a:r>
              <a:rPr lang="is-IS" sz="1100" dirty="0">
                <a:solidFill>
                  <a:schemeClr val="tx2"/>
                </a:solidFill>
              </a:rPr>
              <a:t>Grundasel</a:t>
            </a:r>
          </a:p>
          <a:p>
            <a:pPr algn="ctr"/>
            <a:r>
              <a:rPr lang="is-IS" sz="1100" dirty="0">
                <a:solidFill>
                  <a:schemeClr val="tx2"/>
                </a:solidFill>
              </a:rPr>
              <a:t>Brekkusel</a:t>
            </a:r>
          </a:p>
          <a:p>
            <a:pPr algn="ctr"/>
            <a:r>
              <a:rPr lang="is-IS" sz="1100" dirty="0">
                <a:solidFill>
                  <a:schemeClr val="tx2"/>
                </a:solidFill>
              </a:rPr>
              <a:t>Krakkasel</a:t>
            </a:r>
          </a:p>
          <a:p>
            <a:pPr algn="ctr"/>
            <a:r>
              <a:rPr lang="is-IS" sz="1100" dirty="0">
                <a:solidFill>
                  <a:srgbClr val="FF0000"/>
                </a:solidFill>
              </a:rPr>
              <a:t>Frístund</a:t>
            </a:r>
          </a:p>
          <a:p>
            <a:pPr algn="ctr"/>
            <a:endParaRPr lang="is-IS" sz="1000" dirty="0">
              <a:solidFill>
                <a:schemeClr val="tx2"/>
              </a:solidFill>
            </a:endParaRPr>
          </a:p>
        </p:txBody>
      </p:sp>
      <p:sp>
        <p:nvSpPr>
          <p:cNvPr id="54" name="Rectangle: Rounded Corners 53">
            <a:extLst>
              <a:ext uri="{FF2B5EF4-FFF2-40B4-BE49-F238E27FC236}">
                <a16:creationId xmlns:a16="http://schemas.microsoft.com/office/drawing/2014/main" id="{93CF7219-F2E6-4F9D-84A7-2AC8BE5A215E}"/>
              </a:ext>
            </a:extLst>
          </p:cNvPr>
          <p:cNvSpPr/>
          <p:nvPr/>
        </p:nvSpPr>
        <p:spPr>
          <a:xfrm>
            <a:off x="5733056"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Tónlistarskóli</a:t>
            </a:r>
          </a:p>
          <a:p>
            <a:pPr algn="ctr"/>
            <a:r>
              <a:rPr lang="is-IS" sz="1100" b="1" dirty="0">
                <a:solidFill>
                  <a:schemeClr val="tx2"/>
                </a:solidFill>
              </a:rPr>
              <a:t>Skólastjóri</a:t>
            </a:r>
          </a:p>
          <a:p>
            <a:pPr algn="ctr"/>
            <a:r>
              <a:rPr lang="is-IS" sz="1100" dirty="0">
                <a:solidFill>
                  <a:schemeClr val="tx2"/>
                </a:solidFill>
              </a:rPr>
              <a:t>Tónlistarkennsla</a:t>
            </a:r>
          </a:p>
        </p:txBody>
      </p:sp>
      <p:sp>
        <p:nvSpPr>
          <p:cNvPr id="29" name="Rectangle: Rounded Corners 28">
            <a:extLst>
              <a:ext uri="{FF2B5EF4-FFF2-40B4-BE49-F238E27FC236}">
                <a16:creationId xmlns:a16="http://schemas.microsoft.com/office/drawing/2014/main" id="{48BF74EE-FEA2-4EB6-AF67-4AF3FB2DCB95}"/>
              </a:ext>
            </a:extLst>
          </p:cNvPr>
          <p:cNvSpPr/>
          <p:nvPr/>
        </p:nvSpPr>
        <p:spPr>
          <a:xfrm>
            <a:off x="7285696" y="2077092"/>
            <a:ext cx="144445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Ungmennaráð</a:t>
            </a:r>
          </a:p>
        </p:txBody>
      </p:sp>
      <p:sp>
        <p:nvSpPr>
          <p:cNvPr id="25" name="Rectangle 24">
            <a:extLst>
              <a:ext uri="{FF2B5EF4-FFF2-40B4-BE49-F238E27FC236}">
                <a16:creationId xmlns:a16="http://schemas.microsoft.com/office/drawing/2014/main" id="{6B735DEC-D21D-416F-8511-668CFBDDC1F3}"/>
              </a:ext>
            </a:extLst>
          </p:cNvPr>
          <p:cNvSpPr/>
          <p:nvPr/>
        </p:nvSpPr>
        <p:spPr>
          <a:xfrm>
            <a:off x="-164007" y="-162033"/>
            <a:ext cx="3579964"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rgbClr val="FF0000"/>
                </a:solidFill>
              </a:rPr>
              <a:t>Mennta- og menningarsvið</a:t>
            </a:r>
          </a:p>
        </p:txBody>
      </p:sp>
      <p:sp>
        <p:nvSpPr>
          <p:cNvPr id="24" name="Rectangle: Rounded Corners 23">
            <a:extLst>
              <a:ext uri="{FF2B5EF4-FFF2-40B4-BE49-F238E27FC236}">
                <a16:creationId xmlns:a16="http://schemas.microsoft.com/office/drawing/2014/main" id="{35A9C708-C7F2-48E4-8B67-29D30926A9F3}"/>
              </a:ext>
            </a:extLst>
          </p:cNvPr>
          <p:cNvSpPr/>
          <p:nvPr/>
        </p:nvSpPr>
        <p:spPr>
          <a:xfrm>
            <a:off x="10385700"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Menningar- og safnamál</a:t>
            </a:r>
          </a:p>
          <a:p>
            <a:pPr algn="ctr"/>
            <a:r>
              <a:rPr lang="is-IS" sz="1080" b="1" dirty="0">
                <a:solidFill>
                  <a:srgbClr val="FF0000"/>
                </a:solidFill>
              </a:rPr>
              <a:t>Forstöðumaður</a:t>
            </a:r>
          </a:p>
          <a:p>
            <a:pPr algn="ctr"/>
            <a:r>
              <a:rPr lang="is-IS" sz="1080" b="1" dirty="0">
                <a:solidFill>
                  <a:schemeClr val="tx2"/>
                </a:solidFill>
              </a:rPr>
              <a:t>Bæjarbókavörður</a:t>
            </a:r>
          </a:p>
          <a:p>
            <a:pPr algn="ctr"/>
            <a:r>
              <a:rPr lang="is-IS" sz="1080" b="1" dirty="0">
                <a:solidFill>
                  <a:schemeClr val="tx2"/>
                </a:solidFill>
              </a:rPr>
              <a:t>Héraðsskjalavörður</a:t>
            </a:r>
          </a:p>
          <a:p>
            <a:pPr algn="ctr"/>
            <a:r>
              <a:rPr lang="is-IS" sz="1080" b="1" dirty="0">
                <a:solidFill>
                  <a:schemeClr val="tx2"/>
                </a:solidFill>
              </a:rPr>
              <a:t>Deildarstjórar</a:t>
            </a:r>
          </a:p>
          <a:p>
            <a:pPr algn="ctr"/>
            <a:r>
              <a:rPr lang="is-IS" sz="1080" dirty="0">
                <a:solidFill>
                  <a:schemeClr val="tx2"/>
                </a:solidFill>
              </a:rPr>
              <a:t>Byggðasafn</a:t>
            </a:r>
          </a:p>
          <a:p>
            <a:pPr algn="ctr"/>
            <a:r>
              <a:rPr lang="is-IS" sz="1080" dirty="0">
                <a:solidFill>
                  <a:schemeClr val="tx2"/>
                </a:solidFill>
              </a:rPr>
              <a:t>Bókasafn</a:t>
            </a:r>
          </a:p>
          <a:p>
            <a:pPr algn="ctr"/>
            <a:r>
              <a:rPr lang="is-IS" sz="1080" dirty="0">
                <a:solidFill>
                  <a:schemeClr val="tx2"/>
                </a:solidFill>
              </a:rPr>
              <a:t>Ljósmyndasafn</a:t>
            </a:r>
          </a:p>
          <a:p>
            <a:pPr algn="ctr"/>
            <a:r>
              <a:rPr lang="is-IS" sz="1080" dirty="0">
                <a:solidFill>
                  <a:schemeClr val="tx2"/>
                </a:solidFill>
              </a:rPr>
              <a:t>Héraðsskjalasafn</a:t>
            </a:r>
          </a:p>
        </p:txBody>
      </p:sp>
      <p:cxnSp>
        <p:nvCxnSpPr>
          <p:cNvPr id="27" name="Straight Connector 26">
            <a:extLst>
              <a:ext uri="{FF2B5EF4-FFF2-40B4-BE49-F238E27FC236}">
                <a16:creationId xmlns:a16="http://schemas.microsoft.com/office/drawing/2014/main" id="{18F2337E-BB25-461B-8651-E7D2A8B7AA7B}"/>
              </a:ext>
            </a:extLst>
          </p:cNvPr>
          <p:cNvCxnSpPr>
            <a:cxnSpLocks/>
          </p:cNvCxnSpPr>
          <p:nvPr/>
        </p:nvCxnSpPr>
        <p:spPr>
          <a:xfrm flipH="1">
            <a:off x="9536225" y="1935856"/>
            <a:ext cx="1576807" cy="19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CA1545E9-0C4F-4241-ABFA-517E6F81D8EF}"/>
              </a:ext>
            </a:extLst>
          </p:cNvPr>
          <p:cNvSpPr/>
          <p:nvPr/>
        </p:nvSpPr>
        <p:spPr>
          <a:xfrm>
            <a:off x="5130940" y="1173508"/>
            <a:ext cx="2668475" cy="52072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accent2">
                    <a:lumMod val="60000"/>
                    <a:lumOff val="40000"/>
                  </a:schemeClr>
                </a:solidFill>
              </a:rPr>
              <a:t>Mennta- og menningarsvið</a:t>
            </a:r>
          </a:p>
          <a:p>
            <a:pPr algn="ctr"/>
            <a:r>
              <a:rPr lang="is-IS" sz="1200" b="1" dirty="0">
                <a:solidFill>
                  <a:schemeClr val="accent2">
                    <a:lumMod val="60000"/>
                    <a:lumOff val="40000"/>
                  </a:schemeClr>
                </a:solidFill>
              </a:rPr>
              <a:t>Sviðsstjóri</a:t>
            </a:r>
          </a:p>
        </p:txBody>
      </p:sp>
      <p:sp>
        <p:nvSpPr>
          <p:cNvPr id="30" name="Rectangle: Rounded Corners 29">
            <a:extLst>
              <a:ext uri="{FF2B5EF4-FFF2-40B4-BE49-F238E27FC236}">
                <a16:creationId xmlns:a16="http://schemas.microsoft.com/office/drawing/2014/main" id="{1B98D51A-22A2-42F9-8015-1335F474D428}"/>
              </a:ext>
            </a:extLst>
          </p:cNvPr>
          <p:cNvSpPr/>
          <p:nvPr/>
        </p:nvSpPr>
        <p:spPr>
          <a:xfrm>
            <a:off x="10380091" y="2072326"/>
            <a:ext cx="1445609" cy="4964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rgbClr val="FF0000"/>
                </a:solidFill>
              </a:rPr>
              <a:t>Menningar- og safnanefnd</a:t>
            </a:r>
          </a:p>
        </p:txBody>
      </p:sp>
      <p:sp>
        <p:nvSpPr>
          <p:cNvPr id="31" name="TextBox 30">
            <a:extLst>
              <a:ext uri="{FF2B5EF4-FFF2-40B4-BE49-F238E27FC236}">
                <a16:creationId xmlns:a16="http://schemas.microsoft.com/office/drawing/2014/main" id="{DFA6DB37-0F89-48B6-8CC1-8DBC0E004DC4}"/>
              </a:ext>
            </a:extLst>
          </p:cNvPr>
          <p:cNvSpPr txBox="1"/>
          <p:nvPr/>
        </p:nvSpPr>
        <p:spPr>
          <a:xfrm>
            <a:off x="184563" y="897326"/>
            <a:ext cx="3578623" cy="923330"/>
          </a:xfrm>
          <a:prstGeom prst="rect">
            <a:avLst/>
          </a:prstGeom>
          <a:noFill/>
        </p:spPr>
        <p:txBody>
          <a:bodyPr wrap="square">
            <a:spAutoFit/>
          </a:bodyPr>
          <a:lstStyle/>
          <a:p>
            <a:pPr algn="ctr"/>
            <a:r>
              <a:rPr lang="is-IS" sz="1800" b="1" dirty="0">
                <a:solidFill>
                  <a:srgbClr val="FF0000"/>
                </a:solidFill>
              </a:rPr>
              <a:t>Breytt heiti á sviði og menningar- og safnamál færast undir sviðið</a:t>
            </a:r>
          </a:p>
          <a:p>
            <a:pPr algn="ctr"/>
            <a:r>
              <a:rPr lang="is-IS" b="1" dirty="0">
                <a:solidFill>
                  <a:srgbClr val="FF0000"/>
                </a:solidFill>
              </a:rPr>
              <a:t>Einnig breytt framsetning á skipuriti</a:t>
            </a:r>
            <a:endParaRPr lang="is-IS" sz="1800" b="1" dirty="0">
              <a:solidFill>
                <a:srgbClr val="FF0000"/>
              </a:solidFill>
            </a:endParaRPr>
          </a:p>
        </p:txBody>
      </p:sp>
    </p:spTree>
    <p:extLst>
      <p:ext uri="{BB962C8B-B14F-4D97-AF65-F5344CB8AC3E}">
        <p14:creationId xmlns:p14="http://schemas.microsoft.com/office/powerpoint/2010/main" val="313896480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9B5AD13-5642-42D5-B1EA-E22C72DE88F4}"/>
              </a:ext>
            </a:extLst>
          </p:cNvPr>
          <p:cNvCxnSpPr>
            <a:cxnSpLocks/>
          </p:cNvCxnSpPr>
          <p:nvPr/>
        </p:nvCxnSpPr>
        <p:spPr>
          <a:xfrm flipV="1">
            <a:off x="9583756" y="2380035"/>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BE57AF-0C67-427D-B98A-33703D0FF7BB}"/>
              </a:ext>
            </a:extLst>
          </p:cNvPr>
          <p:cNvCxnSpPr>
            <a:cxnSpLocks/>
          </p:cNvCxnSpPr>
          <p:nvPr/>
        </p:nvCxnSpPr>
        <p:spPr>
          <a:xfrm flipV="1">
            <a:off x="8035601" y="23842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4952713" y="23842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428196" y="238428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482593" y="1564955"/>
            <a:ext cx="0" cy="6075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688796" y="2785530"/>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Byggingarmál</a:t>
            </a:r>
          </a:p>
          <a:p>
            <a:pPr algn="ctr"/>
            <a:r>
              <a:rPr lang="is-IS" sz="1100" b="1">
                <a:solidFill>
                  <a:schemeClr val="tx2"/>
                </a:solidFill>
              </a:rPr>
              <a:t>Byggingarfulltrúi</a:t>
            </a:r>
          </a:p>
          <a:p>
            <a:pPr algn="ctr"/>
            <a:r>
              <a:rPr lang="is-IS" sz="1100" b="1">
                <a:solidFill>
                  <a:schemeClr val="tx2"/>
                </a:solidFill>
              </a:rPr>
              <a:t>Þjónustufulltrúi</a:t>
            </a:r>
          </a:p>
          <a:p>
            <a:pPr algn="ctr"/>
            <a:r>
              <a:rPr lang="is-IS" sz="1100">
                <a:solidFill>
                  <a:schemeClr val="tx2"/>
                </a:solidFill>
              </a:rPr>
              <a:t>Lóðamál</a:t>
            </a:r>
          </a:p>
          <a:p>
            <a:pPr algn="ctr"/>
            <a:r>
              <a:rPr lang="is-IS" sz="1100">
                <a:solidFill>
                  <a:schemeClr val="tx2"/>
                </a:solidFill>
              </a:rPr>
              <a:t>Kortavefur</a:t>
            </a:r>
          </a:p>
          <a:p>
            <a:pPr algn="ctr"/>
            <a:r>
              <a:rPr lang="is-IS" sz="1100">
                <a:solidFill>
                  <a:schemeClr val="tx2"/>
                </a:solidFill>
              </a:rPr>
              <a:t>Lóðavefur</a:t>
            </a:r>
          </a:p>
          <a:p>
            <a:pPr algn="ctr"/>
            <a:r>
              <a:rPr lang="is-IS" sz="1100">
                <a:solidFill>
                  <a:schemeClr val="tx2"/>
                </a:solidFill>
              </a:rPr>
              <a:t>Eignaskipta- yfirlýsingar</a:t>
            </a:r>
          </a:p>
          <a:p>
            <a:pPr algn="ctr"/>
            <a:r>
              <a:rPr lang="is-IS" sz="1100">
                <a:solidFill>
                  <a:schemeClr val="tx2"/>
                </a:solidFill>
              </a:rPr>
              <a:t>Lóðaleigu-samningar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5774684" y="2794726"/>
            <a:ext cx="1437000" cy="320399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Umhverfismál</a:t>
            </a:r>
          </a:p>
          <a:p>
            <a:pPr algn="ctr"/>
            <a:r>
              <a:rPr lang="is-IS" sz="1100" b="1" dirty="0">
                <a:solidFill>
                  <a:srgbClr val="FF0000"/>
                </a:solidFill>
              </a:rPr>
              <a:t>Verkefnastjóri</a:t>
            </a:r>
          </a:p>
          <a:p>
            <a:pPr algn="ctr"/>
            <a:r>
              <a:rPr lang="is-IS" sz="1100" b="1" dirty="0">
                <a:solidFill>
                  <a:srgbClr val="FF0000"/>
                </a:solidFill>
              </a:rPr>
              <a:t>Garðyrkjustjóri</a:t>
            </a:r>
          </a:p>
          <a:p>
            <a:pPr algn="ctr"/>
            <a:r>
              <a:rPr lang="is-IS" sz="1100" dirty="0">
                <a:solidFill>
                  <a:schemeClr val="tx2"/>
                </a:solidFill>
              </a:rPr>
              <a:t>Sorphirða og endurvinnsla</a:t>
            </a:r>
          </a:p>
          <a:p>
            <a:pPr algn="ctr"/>
            <a:r>
              <a:rPr lang="is-IS" sz="1100" dirty="0">
                <a:solidFill>
                  <a:schemeClr val="tx2"/>
                </a:solidFill>
              </a:rPr>
              <a:t>Loftlagsmál</a:t>
            </a:r>
          </a:p>
          <a:p>
            <a:pPr algn="ctr"/>
            <a:r>
              <a:rPr lang="is-IS" sz="1100" dirty="0">
                <a:solidFill>
                  <a:srgbClr val="FF0000"/>
                </a:solidFill>
              </a:rPr>
              <a:t>Opin svæði</a:t>
            </a:r>
          </a:p>
          <a:p>
            <a:pPr algn="ctr"/>
            <a:r>
              <a:rPr lang="is-IS" sz="1100" dirty="0">
                <a:solidFill>
                  <a:srgbClr val="FF0000"/>
                </a:solidFill>
              </a:rPr>
              <a:t>Garðar/græn svæði</a:t>
            </a:r>
          </a:p>
          <a:p>
            <a:pPr algn="ctr"/>
            <a:r>
              <a:rPr lang="is-IS" sz="1100" dirty="0">
                <a:solidFill>
                  <a:schemeClr val="tx2"/>
                </a:solidFill>
              </a:rPr>
              <a:t>Leikvellir</a:t>
            </a:r>
          </a:p>
          <a:p>
            <a:pPr algn="ctr"/>
            <a:r>
              <a:rPr lang="is-IS" sz="1100" dirty="0">
                <a:solidFill>
                  <a:schemeClr val="tx2"/>
                </a:solidFill>
              </a:rPr>
              <a:t>Stofnanalóðir</a:t>
            </a:r>
          </a:p>
          <a:p>
            <a:pPr algn="ctr"/>
            <a:r>
              <a:rPr lang="is-IS" sz="1100" dirty="0">
                <a:solidFill>
                  <a:schemeClr val="tx2"/>
                </a:solidFill>
              </a:rPr>
              <a:t>Náttúruvernd</a:t>
            </a:r>
          </a:p>
          <a:p>
            <a:pPr algn="ctr"/>
            <a:r>
              <a:rPr lang="is-IS" sz="1100" dirty="0">
                <a:solidFill>
                  <a:schemeClr val="tx2"/>
                </a:solidFill>
              </a:rPr>
              <a:t>Umhverfisverðlaun</a:t>
            </a:r>
          </a:p>
          <a:p>
            <a:pPr algn="ctr"/>
            <a:r>
              <a:rPr lang="is-IS" sz="1100" dirty="0">
                <a:solidFill>
                  <a:schemeClr val="tx2"/>
                </a:solidFill>
              </a:rPr>
              <a:t>Bláfáninn</a:t>
            </a:r>
          </a:p>
          <a:p>
            <a:pPr algn="ctr"/>
            <a:r>
              <a:rPr lang="is-IS" sz="1100" dirty="0">
                <a:solidFill>
                  <a:schemeClr val="tx2"/>
                </a:solidFill>
              </a:rPr>
              <a:t>Vinnuskólinn</a:t>
            </a:r>
          </a:p>
          <a:p>
            <a:pPr algn="ctr"/>
            <a:endParaRPr lang="is-IS" sz="12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205490" y="1061189"/>
            <a:ext cx="2554206"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Skipulags- og umhverfisráð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42790" y="6076395"/>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a:stCxn id="8" idx="0"/>
          </p:cNvCxnSpPr>
          <p:nvPr/>
        </p:nvCxnSpPr>
        <p:spPr>
          <a:xfrm flipH="1" flipV="1">
            <a:off x="6479882" y="1817516"/>
            <a:ext cx="13302" cy="9772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421095" y="2380035"/>
            <a:ext cx="6162661" cy="4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315601" y="27686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Samgöngur og framkvæmdir</a:t>
            </a:r>
          </a:p>
          <a:p>
            <a:pPr algn="ctr"/>
            <a:r>
              <a:rPr lang="is-IS" sz="1100" b="1" dirty="0">
                <a:solidFill>
                  <a:schemeClr val="tx2"/>
                </a:solidFill>
              </a:rPr>
              <a:t>Rekstrarstjóri</a:t>
            </a:r>
          </a:p>
          <a:p>
            <a:pPr algn="ctr"/>
            <a:r>
              <a:rPr lang="is-IS" sz="1100" b="1" dirty="0">
                <a:solidFill>
                  <a:schemeClr val="tx2"/>
                </a:solidFill>
              </a:rPr>
              <a:t>Verkefnastjóri</a:t>
            </a:r>
          </a:p>
          <a:p>
            <a:pPr algn="ctr"/>
            <a:r>
              <a:rPr lang="is-IS" sz="1100" dirty="0">
                <a:solidFill>
                  <a:schemeClr val="tx2"/>
                </a:solidFill>
              </a:rPr>
              <a:t>Áhaldahús</a:t>
            </a:r>
          </a:p>
          <a:p>
            <a:pPr algn="ctr"/>
            <a:r>
              <a:rPr lang="is-IS" sz="1100" dirty="0">
                <a:solidFill>
                  <a:schemeClr val="tx2"/>
                </a:solidFill>
              </a:rPr>
              <a:t>Útboðsmál</a:t>
            </a:r>
          </a:p>
          <a:p>
            <a:pPr algn="ctr"/>
            <a:r>
              <a:rPr lang="is-IS" sz="1100" dirty="0">
                <a:solidFill>
                  <a:schemeClr val="tx2"/>
                </a:solidFill>
              </a:rPr>
              <a:t>Snjómokstur</a:t>
            </a:r>
          </a:p>
          <a:p>
            <a:pPr algn="ctr"/>
            <a:r>
              <a:rPr lang="is-IS" sz="1100" dirty="0">
                <a:solidFill>
                  <a:schemeClr val="tx2"/>
                </a:solidFill>
              </a:rPr>
              <a:t>Viðhald fasteigna</a:t>
            </a:r>
          </a:p>
          <a:p>
            <a:pPr algn="ctr"/>
            <a:r>
              <a:rPr lang="is-IS" sz="1100" dirty="0">
                <a:solidFill>
                  <a:schemeClr val="tx2"/>
                </a:solidFill>
              </a:rPr>
              <a:t>Akranesstrætó</a:t>
            </a:r>
          </a:p>
          <a:p>
            <a:pPr algn="ctr"/>
            <a:r>
              <a:rPr lang="is-IS" sz="1100" dirty="0">
                <a:solidFill>
                  <a:schemeClr val="tx2"/>
                </a:solidFill>
              </a:rPr>
              <a:t>Gatnagerð og viðhald gatna</a:t>
            </a:r>
          </a:p>
          <a:p>
            <a:pPr algn="ctr"/>
            <a:r>
              <a:rPr lang="is-IS" sz="1100" dirty="0">
                <a:solidFill>
                  <a:schemeClr val="tx2"/>
                </a:solidFill>
              </a:rPr>
              <a:t>Framkvæmdir</a:t>
            </a:r>
          </a:p>
          <a:p>
            <a:pPr algn="ctr"/>
            <a:endParaRPr lang="is-IS" sz="1100" dirty="0">
              <a:solidFill>
                <a:schemeClr val="tx2"/>
              </a:solidFill>
            </a:endParaRPr>
          </a:p>
          <a:p>
            <a:pPr algn="ctr"/>
            <a:endParaRPr lang="is-IS" sz="1100" dirty="0">
              <a:solidFill>
                <a:schemeClr val="tx2"/>
              </a:solidFill>
            </a:endParaRPr>
          </a:p>
          <a:p>
            <a:pPr algn="ctr"/>
            <a:endParaRPr lang="is-IS" sz="1100" dirty="0">
              <a:solidFill>
                <a:schemeClr val="tx2"/>
              </a:solidFill>
            </a:endParaRPr>
          </a:p>
          <a:p>
            <a:pPr algn="ctr"/>
            <a:endParaRPr lang="is-IS" sz="1400" dirty="0">
              <a:solidFill>
                <a:schemeClr val="tx2"/>
              </a:solidFill>
            </a:endParaRP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229713" y="27686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Skipulagsmál</a:t>
            </a:r>
            <a:endParaRPr lang="is-IS" sz="1000">
              <a:solidFill>
                <a:schemeClr val="tx2"/>
              </a:solidFill>
            </a:endParaRPr>
          </a:p>
          <a:p>
            <a:pPr algn="ctr"/>
            <a:r>
              <a:rPr lang="is-IS" sz="1100" b="1">
                <a:solidFill>
                  <a:schemeClr val="tx2"/>
                </a:solidFill>
              </a:rPr>
              <a:t>Skipulagsfulltrúi</a:t>
            </a:r>
          </a:p>
          <a:p>
            <a:pPr algn="ctr"/>
            <a:r>
              <a:rPr lang="is-IS" sz="1100" b="1">
                <a:solidFill>
                  <a:schemeClr val="tx2"/>
                </a:solidFill>
              </a:rPr>
              <a:t>Þjónustufulltrúi</a:t>
            </a:r>
          </a:p>
          <a:p>
            <a:pPr algn="ctr"/>
            <a:r>
              <a:rPr lang="is-IS" sz="1100">
                <a:solidFill>
                  <a:schemeClr val="tx2"/>
                </a:solidFill>
              </a:rPr>
              <a:t>Aðalskipulag</a:t>
            </a:r>
          </a:p>
          <a:p>
            <a:pPr algn="ctr"/>
            <a:r>
              <a:rPr lang="is-IS" sz="1100">
                <a:solidFill>
                  <a:schemeClr val="tx2"/>
                </a:solidFill>
              </a:rPr>
              <a:t>Deiliskipulag</a:t>
            </a:r>
          </a:p>
          <a:p>
            <a:pPr algn="ctr"/>
            <a:r>
              <a:rPr lang="is-IS" sz="1100">
                <a:solidFill>
                  <a:schemeClr val="tx2"/>
                </a:solidFill>
              </a:rPr>
              <a:t>Skipulagsmál</a:t>
            </a:r>
          </a:p>
          <a:p>
            <a:pPr algn="ctr"/>
            <a:endParaRPr lang="is-IS" sz="1400">
              <a:solidFill>
                <a:schemeClr val="tx2"/>
              </a:solidFill>
            </a:endParaRPr>
          </a:p>
        </p:txBody>
      </p:sp>
      <p:sp>
        <p:nvSpPr>
          <p:cNvPr id="22" name="Rectangle: Rounded Corners 21">
            <a:extLst>
              <a:ext uri="{FF2B5EF4-FFF2-40B4-BE49-F238E27FC236}">
                <a16:creationId xmlns:a16="http://schemas.microsoft.com/office/drawing/2014/main" id="{5F2BC1B4-BACF-4BAA-ACA6-1C4E81A3748D}"/>
              </a:ext>
            </a:extLst>
          </p:cNvPr>
          <p:cNvSpPr/>
          <p:nvPr/>
        </p:nvSpPr>
        <p:spPr>
          <a:xfrm>
            <a:off x="8857044" y="27686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Slökkvilið</a:t>
            </a:r>
          </a:p>
          <a:p>
            <a:pPr algn="ctr"/>
            <a:r>
              <a:rPr lang="is-IS" sz="1100" b="1">
                <a:solidFill>
                  <a:schemeClr val="tx2"/>
                </a:solidFill>
              </a:rPr>
              <a:t>Slökkviliðsstjóri</a:t>
            </a:r>
          </a:p>
          <a:p>
            <a:pPr algn="ctr"/>
            <a:r>
              <a:rPr lang="is-IS" sz="1100" b="1">
                <a:solidFill>
                  <a:schemeClr val="tx2"/>
                </a:solidFill>
              </a:rPr>
              <a:t>Eldvarnareftirlits-fulltrúi</a:t>
            </a:r>
          </a:p>
          <a:p>
            <a:pPr algn="ctr"/>
            <a:r>
              <a:rPr lang="is-IS" sz="1100">
                <a:solidFill>
                  <a:schemeClr val="tx2"/>
                </a:solidFill>
              </a:rPr>
              <a:t>Rekstur slökkviliðs</a:t>
            </a:r>
            <a:endParaRPr lang="is-IS" sz="1400">
              <a:solidFill>
                <a:schemeClr val="tx2"/>
              </a:solidFill>
            </a:endParaRPr>
          </a:p>
          <a:p>
            <a:pPr algn="ctr"/>
            <a:r>
              <a:rPr lang="is-IS" sz="1100">
                <a:solidFill>
                  <a:schemeClr val="tx2"/>
                </a:solidFill>
              </a:rPr>
              <a:t>Eldvarnareftirlit</a:t>
            </a:r>
          </a:p>
          <a:p>
            <a:pPr algn="ctr"/>
            <a:endParaRPr lang="is-IS" sz="1000">
              <a:solidFill>
                <a:schemeClr val="tx2"/>
              </a:solidFill>
            </a:endParaRPr>
          </a:p>
        </p:txBody>
      </p:sp>
      <p:sp>
        <p:nvSpPr>
          <p:cNvPr id="21" name="Rectangle: Rounded Corners 20">
            <a:extLst>
              <a:ext uri="{FF2B5EF4-FFF2-40B4-BE49-F238E27FC236}">
                <a16:creationId xmlns:a16="http://schemas.microsoft.com/office/drawing/2014/main" id="{247BA1EC-0899-4A2E-A7DD-DCAAFB89AF3A}"/>
              </a:ext>
            </a:extLst>
          </p:cNvPr>
          <p:cNvSpPr/>
          <p:nvPr/>
        </p:nvSpPr>
        <p:spPr>
          <a:xfrm>
            <a:off x="4213396" y="6076395"/>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24" name="Rectangle 23">
            <a:extLst>
              <a:ext uri="{FF2B5EF4-FFF2-40B4-BE49-F238E27FC236}">
                <a16:creationId xmlns:a16="http://schemas.microsoft.com/office/drawing/2014/main" id="{254EE30B-40CC-4549-9E3C-4A4FF7F8EFF2}"/>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chemeClr val="tx2"/>
                </a:solidFill>
              </a:rPr>
              <a:t>Skipulags- og umhverfissvið</a:t>
            </a:r>
          </a:p>
          <a:p>
            <a:pPr algn="ctr"/>
            <a:r>
              <a:rPr lang="is-IS" sz="2000" b="1" dirty="0">
                <a:solidFill>
                  <a:srgbClr val="FF0000"/>
                </a:solidFill>
              </a:rPr>
              <a:t>Útgáfa 1 – óbreytt en breyting á framsetningu á skipuriti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205489" y="1668726"/>
            <a:ext cx="255420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Skipulags- og umhverfissvið</a:t>
            </a:r>
          </a:p>
          <a:p>
            <a:pPr algn="ctr"/>
            <a:r>
              <a:rPr lang="is-IS" sz="1200" b="1" dirty="0">
                <a:solidFill>
                  <a:schemeClr val="bg1"/>
                </a:solidFill>
              </a:rPr>
              <a:t>Sviðsstjóri</a:t>
            </a:r>
          </a:p>
        </p:txBody>
      </p:sp>
    </p:spTree>
    <p:extLst>
      <p:ext uri="{BB962C8B-B14F-4D97-AF65-F5344CB8AC3E}">
        <p14:creationId xmlns:p14="http://schemas.microsoft.com/office/powerpoint/2010/main" val="88425307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09A2AD42-F76F-4D59-B9CF-DA3135C9EA78}"/>
              </a:ext>
            </a:extLst>
          </p:cNvPr>
          <p:cNvCxnSpPr>
            <a:cxnSpLocks/>
          </p:cNvCxnSpPr>
          <p:nvPr/>
        </p:nvCxnSpPr>
        <p:spPr>
          <a:xfrm flipV="1">
            <a:off x="4820749" y="2041310"/>
            <a:ext cx="0" cy="12124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a:stCxn id="9" idx="0"/>
          </p:cNvCxnSpPr>
          <p:nvPr/>
        </p:nvCxnSpPr>
        <p:spPr>
          <a:xfrm flipV="1">
            <a:off x="6452173" y="873291"/>
            <a:ext cx="0" cy="19681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p:cNvCxnSpPr>
          <p:nvPr/>
        </p:nvCxnSpPr>
        <p:spPr>
          <a:xfrm flipV="1">
            <a:off x="9697124" y="2041310"/>
            <a:ext cx="0" cy="961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194699" y="2041310"/>
            <a:ext cx="0" cy="961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436311"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Félagsþjónusta</a:t>
            </a:r>
          </a:p>
          <a:p>
            <a:pPr algn="ctr"/>
            <a:r>
              <a:rPr lang="is-IS" sz="1100" b="1">
                <a:solidFill>
                  <a:schemeClr val="tx2"/>
                </a:solidFill>
              </a:rPr>
              <a:t>Félagsmálastjóri og félagsráðgjafar</a:t>
            </a:r>
          </a:p>
          <a:p>
            <a:pPr algn="ctr"/>
            <a:r>
              <a:rPr lang="is-IS" sz="1100">
                <a:solidFill>
                  <a:schemeClr val="tx2"/>
                </a:solidFill>
              </a:rPr>
              <a:t>Fjárhagsaðstoð</a:t>
            </a:r>
          </a:p>
          <a:p>
            <a:pPr algn="ctr"/>
            <a:r>
              <a:rPr lang="is-IS" sz="1100">
                <a:solidFill>
                  <a:schemeClr val="tx2"/>
                </a:solidFill>
              </a:rPr>
              <a:t>Félagsleg og fjárhagsleg ráðgjöf</a:t>
            </a:r>
          </a:p>
          <a:p>
            <a:pPr algn="ctr"/>
            <a:r>
              <a:rPr lang="is-IS" sz="1100">
                <a:solidFill>
                  <a:schemeClr val="tx2"/>
                </a:solidFill>
              </a:rPr>
              <a:t>Stuðningsþjónusta</a:t>
            </a:r>
          </a:p>
          <a:p>
            <a:pPr algn="ctr"/>
            <a:r>
              <a:rPr lang="is-IS" sz="1100">
                <a:solidFill>
                  <a:schemeClr val="tx2"/>
                </a:solidFill>
              </a:rPr>
              <a:t>Málefni útlendinga</a:t>
            </a:r>
          </a:p>
          <a:p>
            <a:pPr algn="ctr"/>
            <a:r>
              <a:rPr lang="is-IS" sz="1100">
                <a:solidFill>
                  <a:schemeClr val="tx2"/>
                </a:solidFill>
              </a:rPr>
              <a:t>Virkniúrræði</a:t>
            </a:r>
          </a:p>
          <a:p>
            <a:pPr algn="ctr"/>
            <a:r>
              <a:rPr lang="is-IS" sz="1100">
                <a:solidFill>
                  <a:schemeClr val="tx2"/>
                </a:solidFill>
              </a:rPr>
              <a:t>Endurhæfingar-húsið Hver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8956035"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aldraða</a:t>
            </a:r>
          </a:p>
          <a:p>
            <a:pPr algn="ctr"/>
            <a:r>
              <a:rPr lang="is-IS" sz="1100" b="1">
                <a:solidFill>
                  <a:schemeClr val="tx2"/>
                </a:solidFill>
              </a:rPr>
              <a:t>Forstöðumaður</a:t>
            </a:r>
          </a:p>
          <a:p>
            <a:pPr algn="ctr"/>
            <a:r>
              <a:rPr lang="is-IS" sz="1100">
                <a:solidFill>
                  <a:schemeClr val="tx2"/>
                </a:solidFill>
              </a:rPr>
              <a:t>Stuðningsþjónusta</a:t>
            </a:r>
          </a:p>
          <a:p>
            <a:pPr algn="ctr"/>
            <a:r>
              <a:rPr lang="is-IS" sz="1100">
                <a:solidFill>
                  <a:schemeClr val="tx2"/>
                </a:solidFill>
              </a:rPr>
              <a:t>Heimsending matar</a:t>
            </a:r>
          </a:p>
          <a:p>
            <a:pPr algn="ctr"/>
            <a:r>
              <a:rPr lang="is-IS" sz="1100">
                <a:solidFill>
                  <a:schemeClr val="tx2"/>
                </a:solidFill>
              </a:rPr>
              <a:t>Félagsstarf</a:t>
            </a:r>
          </a:p>
          <a:p>
            <a:pPr algn="ctr"/>
            <a:r>
              <a:rPr lang="is-IS" sz="1100">
                <a:solidFill>
                  <a:schemeClr val="tx2"/>
                </a:solidFill>
              </a:rPr>
              <a:t>Heilsuefling</a:t>
            </a:r>
          </a:p>
          <a:p>
            <a:pPr algn="ctr"/>
            <a:r>
              <a:rPr lang="is-IS" sz="1100">
                <a:solidFill>
                  <a:schemeClr val="tx2"/>
                </a:solidFill>
              </a:rPr>
              <a:t>Akstursþjónusta</a:t>
            </a:r>
          </a:p>
          <a:p>
            <a:pPr algn="ctr"/>
            <a:endParaRPr lang="is-IS" sz="1200">
              <a:solidFill>
                <a:schemeClr val="tx2"/>
              </a:solidFill>
            </a:endParaRP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5696173"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Heimili og húsnæði</a:t>
            </a:r>
          </a:p>
          <a:p>
            <a:pPr algn="ctr"/>
            <a:r>
              <a:rPr lang="is-IS" sz="1100">
                <a:solidFill>
                  <a:schemeClr val="tx2"/>
                </a:solidFill>
              </a:rPr>
              <a:t>Félagslegt leiguhúsnæði</a:t>
            </a:r>
          </a:p>
          <a:p>
            <a:pPr algn="ctr"/>
            <a:r>
              <a:rPr lang="is-IS" sz="1100">
                <a:solidFill>
                  <a:schemeClr val="tx2"/>
                </a:solidFill>
              </a:rPr>
              <a:t>Húsnæðisbætur</a:t>
            </a:r>
          </a:p>
          <a:p>
            <a:pPr algn="ctr"/>
            <a:r>
              <a:rPr lang="is-IS" sz="1100">
                <a:solidFill>
                  <a:schemeClr val="tx2"/>
                </a:solidFill>
              </a:rPr>
              <a:t>Húsnæðisáætlun</a:t>
            </a:r>
          </a:p>
          <a:p>
            <a:pPr algn="ctr"/>
            <a:endParaRPr lang="is-IS" sz="10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029202" y="737825"/>
            <a:ext cx="2846969"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Velferðar- og mannréttindaráð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029203" y="1340320"/>
            <a:ext cx="2846972"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Velferðar- og mannréttindasvið</a:t>
            </a:r>
          </a:p>
          <a:p>
            <a:pPr algn="ctr"/>
            <a:r>
              <a:rPr lang="is-IS" sz="1200" b="1" dirty="0">
                <a:solidFill>
                  <a:schemeClr val="bg1"/>
                </a:solidFill>
              </a:rPr>
              <a:t>Sviðsstjóri</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338505" y="6293300"/>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194699" y="2041310"/>
            <a:ext cx="64983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326104" y="28245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fatlaða</a:t>
            </a:r>
            <a:endParaRPr lang="is-IS" sz="1000">
              <a:solidFill>
                <a:srgbClr val="FF0000"/>
              </a:solidFill>
            </a:endParaRPr>
          </a:p>
          <a:p>
            <a:pPr algn="ctr"/>
            <a:r>
              <a:rPr lang="is-IS" sz="1100" b="1">
                <a:solidFill>
                  <a:schemeClr val="tx2"/>
                </a:solidFill>
              </a:rPr>
              <a:t>Forstöðumenn</a:t>
            </a:r>
          </a:p>
          <a:p>
            <a:pPr algn="ctr"/>
            <a:r>
              <a:rPr lang="is-IS" sz="1100" b="1">
                <a:solidFill>
                  <a:schemeClr val="tx2"/>
                </a:solidFill>
              </a:rPr>
              <a:t>Ráðgjafar í málefnum fatlaða</a:t>
            </a:r>
          </a:p>
          <a:p>
            <a:pPr algn="ctr"/>
            <a:r>
              <a:rPr lang="is-IS" sz="1100">
                <a:solidFill>
                  <a:schemeClr val="tx2"/>
                </a:solidFill>
              </a:rPr>
              <a:t>Ráðgjöf og stuðningur</a:t>
            </a:r>
          </a:p>
          <a:p>
            <a:pPr algn="ctr"/>
            <a:r>
              <a:rPr lang="is-IS" sz="1100">
                <a:solidFill>
                  <a:schemeClr val="tx2"/>
                </a:solidFill>
              </a:rPr>
              <a:t>Stuðnings- og stoðþjónusta</a:t>
            </a:r>
          </a:p>
          <a:p>
            <a:pPr algn="ctr"/>
            <a:r>
              <a:rPr lang="is-IS" sz="1100">
                <a:solidFill>
                  <a:schemeClr val="tx2"/>
                </a:solidFill>
              </a:rPr>
              <a:t>NPA samningar</a:t>
            </a:r>
          </a:p>
          <a:p>
            <a:pPr algn="ctr"/>
            <a:r>
              <a:rPr lang="is-IS" sz="1100">
                <a:solidFill>
                  <a:schemeClr val="tx2"/>
                </a:solidFill>
              </a:rPr>
              <a:t>Þjónustusamningar</a:t>
            </a:r>
          </a:p>
          <a:p>
            <a:pPr algn="ctr"/>
            <a:r>
              <a:rPr lang="is-IS" sz="1100">
                <a:solidFill>
                  <a:schemeClr val="tx2"/>
                </a:solidFill>
              </a:rPr>
              <a:t>Notendasamningar</a:t>
            </a:r>
          </a:p>
          <a:p>
            <a:pPr algn="ctr"/>
            <a:r>
              <a:rPr lang="is-IS" sz="1100">
                <a:solidFill>
                  <a:schemeClr val="tx2"/>
                </a:solidFill>
              </a:rPr>
              <a:t>Akstursþjónusta fyrir fatlað fólk</a:t>
            </a:r>
          </a:p>
          <a:p>
            <a:pPr algn="ctr"/>
            <a:r>
              <a:rPr lang="is-IS" sz="1100">
                <a:solidFill>
                  <a:schemeClr val="tx2"/>
                </a:solidFill>
              </a:rPr>
              <a:t>Búsetukjarnar</a:t>
            </a:r>
          </a:p>
          <a:p>
            <a:pPr algn="ctr"/>
            <a:r>
              <a:rPr lang="is-IS" sz="1100">
                <a:solidFill>
                  <a:schemeClr val="tx2"/>
                </a:solidFill>
              </a:rPr>
              <a:t>Fjöliðjan og Búkolla</a:t>
            </a:r>
          </a:p>
          <a:p>
            <a:pPr algn="ctr"/>
            <a:endParaRPr lang="is-IS" sz="1100">
              <a:solidFill>
                <a:schemeClr val="tx2"/>
              </a:solidFill>
            </a:endParaRPr>
          </a:p>
          <a:p>
            <a:pPr algn="ctr"/>
            <a:endParaRPr lang="is-IS" sz="10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066242" y="28245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a:solidFill>
                  <a:schemeClr val="tx2"/>
                </a:solidFill>
              </a:rPr>
              <a:t>Barnavernd</a:t>
            </a:r>
          </a:p>
          <a:p>
            <a:pPr algn="ctr"/>
            <a:r>
              <a:rPr lang="is-IS" sz="1100" b="1">
                <a:solidFill>
                  <a:schemeClr val="tx2"/>
                </a:solidFill>
              </a:rPr>
              <a:t>Félagsráðgjafar</a:t>
            </a:r>
            <a:endParaRPr lang="is-IS" sz="1100" b="1">
              <a:solidFill>
                <a:schemeClr val="tx2"/>
              </a:solidFill>
              <a:cs typeface="Calibri"/>
            </a:endParaRPr>
          </a:p>
          <a:p>
            <a:pPr algn="ctr"/>
            <a:r>
              <a:rPr lang="is-IS" sz="1100">
                <a:solidFill>
                  <a:schemeClr val="tx2"/>
                </a:solidFill>
              </a:rPr>
              <a:t>Barnaverndarmál</a:t>
            </a:r>
            <a:endParaRPr lang="is-IS" sz="1100" err="1">
              <a:solidFill>
                <a:schemeClr val="tx2"/>
              </a:solidFill>
              <a:cs typeface="Calibri"/>
            </a:endParaRPr>
          </a:p>
          <a:p>
            <a:pPr algn="ctr"/>
            <a:r>
              <a:rPr lang="is-IS" sz="1100">
                <a:solidFill>
                  <a:schemeClr val="tx2"/>
                </a:solidFill>
              </a:rPr>
              <a:t>Móttaka og greining </a:t>
            </a:r>
            <a:endParaRPr lang="is-IS" sz="1100">
              <a:solidFill>
                <a:schemeClr val="tx2"/>
              </a:solidFill>
              <a:cs typeface="Calibri"/>
            </a:endParaRPr>
          </a:p>
          <a:p>
            <a:pPr algn="ctr"/>
            <a:r>
              <a:rPr lang="is-IS" sz="1100">
                <a:solidFill>
                  <a:schemeClr val="tx2"/>
                </a:solidFill>
              </a:rPr>
              <a:t>Tilkynningar</a:t>
            </a:r>
            <a:endParaRPr lang="is-IS" sz="1100">
              <a:solidFill>
                <a:schemeClr val="tx2"/>
              </a:solidFill>
              <a:cs typeface="Calibri"/>
            </a:endParaRPr>
          </a:p>
          <a:p>
            <a:pPr algn="ctr"/>
            <a:r>
              <a:rPr lang="is-IS" sz="1100">
                <a:solidFill>
                  <a:schemeClr val="tx2"/>
                </a:solidFill>
              </a:rPr>
              <a:t>Úttektir dagforeldra</a:t>
            </a:r>
            <a:endParaRPr lang="is-IS" sz="1100">
              <a:solidFill>
                <a:schemeClr val="tx2"/>
              </a:solidFill>
              <a:cs typeface="Calibri"/>
            </a:endParaRPr>
          </a:p>
          <a:p>
            <a:pPr algn="ctr"/>
            <a:r>
              <a:rPr lang="is-IS" sz="1100">
                <a:solidFill>
                  <a:schemeClr val="tx2"/>
                </a:solidFill>
              </a:rPr>
              <a:t>Vistun og fóstur</a:t>
            </a:r>
            <a:endParaRPr lang="is-IS" sz="1100">
              <a:solidFill>
                <a:schemeClr val="tx2"/>
              </a:solidFill>
              <a:cs typeface="Calibri"/>
            </a:endParaRPr>
          </a:p>
          <a:p>
            <a:pPr algn="ctr"/>
            <a:r>
              <a:rPr lang="is-IS" sz="1100">
                <a:solidFill>
                  <a:schemeClr val="tx2"/>
                </a:solidFill>
              </a:rPr>
              <a:t>Stuðnings-fjölskyldur</a:t>
            </a:r>
            <a:endParaRPr lang="is-IS" sz="1100">
              <a:solidFill>
                <a:schemeClr val="tx2"/>
              </a:solidFill>
              <a:cs typeface="Calibri"/>
            </a:endParaRPr>
          </a:p>
          <a:p>
            <a:pPr algn="ctr"/>
            <a:r>
              <a:rPr lang="is-IS" sz="1100">
                <a:solidFill>
                  <a:schemeClr val="tx2"/>
                </a:solidFill>
              </a:rPr>
              <a:t>Samstarfsverkefni heimilisofbeldi</a:t>
            </a:r>
            <a:endParaRPr lang="is-IS" sz="1100">
              <a:solidFill>
                <a:schemeClr val="tx2"/>
              </a:solidFill>
              <a:cs typeface="Calibri"/>
            </a:endParaRPr>
          </a:p>
          <a:p>
            <a:pPr algn="ctr"/>
            <a:r>
              <a:rPr lang="is-IS" sz="1100">
                <a:solidFill>
                  <a:schemeClr val="tx2"/>
                </a:solidFill>
              </a:rPr>
              <a:t>Úttekt vegna ættleiðingarmála</a:t>
            </a:r>
            <a:endParaRPr lang="is-IS" sz="1100">
              <a:solidFill>
                <a:schemeClr val="tx2"/>
              </a:solidFill>
              <a:cs typeface="Calibri"/>
            </a:endParaRPr>
          </a:p>
          <a:p>
            <a:pPr algn="ctr"/>
            <a:endParaRPr lang="is-IS" sz="1100">
              <a:solidFill>
                <a:srgbClr val="FF0000"/>
              </a:solidFill>
            </a:endParaRPr>
          </a:p>
        </p:txBody>
      </p:sp>
      <p:sp>
        <p:nvSpPr>
          <p:cNvPr id="26" name="Rectangle: Rounded Corners 25">
            <a:extLst>
              <a:ext uri="{FF2B5EF4-FFF2-40B4-BE49-F238E27FC236}">
                <a16:creationId xmlns:a16="http://schemas.microsoft.com/office/drawing/2014/main" id="{4402C0F7-C3A7-400D-81CE-1E29C9272635}"/>
              </a:ext>
            </a:extLst>
          </p:cNvPr>
          <p:cNvSpPr/>
          <p:nvPr/>
        </p:nvSpPr>
        <p:spPr>
          <a:xfrm>
            <a:off x="4050025" y="2184982"/>
            <a:ext cx="1528217"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400">
                <a:solidFill>
                  <a:schemeClr val="bg1"/>
                </a:solidFill>
              </a:rPr>
              <a:t>Barnaverndar-nefnd</a:t>
            </a:r>
            <a:endParaRPr lang="is-IS" sz="1600">
              <a:solidFill>
                <a:schemeClr val="bg1"/>
              </a:solidFill>
            </a:endParaRPr>
          </a:p>
        </p:txBody>
      </p:sp>
      <p:sp>
        <p:nvSpPr>
          <p:cNvPr id="29" name="Rectangle 28">
            <a:extLst>
              <a:ext uri="{FF2B5EF4-FFF2-40B4-BE49-F238E27FC236}">
                <a16:creationId xmlns:a16="http://schemas.microsoft.com/office/drawing/2014/main" id="{9359D508-5D28-4D08-B75E-293269CEC255}"/>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chemeClr val="tx2"/>
                </a:solidFill>
              </a:rPr>
              <a:t>Velferðar- og mannréttindasvið</a:t>
            </a:r>
          </a:p>
          <a:p>
            <a:pPr algn="ctr"/>
            <a:r>
              <a:rPr lang="is-IS" b="1" dirty="0">
                <a:solidFill>
                  <a:srgbClr val="FF0000"/>
                </a:solidFill>
              </a:rPr>
              <a:t>Engin breyting en önnur framsetning á skipuriti</a:t>
            </a:r>
          </a:p>
          <a:p>
            <a:pPr algn="ctr"/>
            <a:endParaRPr lang="is-IS" sz="2800" b="1" dirty="0">
              <a:solidFill>
                <a:schemeClr val="tx2"/>
              </a:solidFill>
            </a:endParaRPr>
          </a:p>
        </p:txBody>
      </p:sp>
      <p:sp>
        <p:nvSpPr>
          <p:cNvPr id="34" name="Rectangle: Rounded Corners 33">
            <a:extLst>
              <a:ext uri="{FF2B5EF4-FFF2-40B4-BE49-F238E27FC236}">
                <a16:creationId xmlns:a16="http://schemas.microsoft.com/office/drawing/2014/main" id="{7E4E3407-0BFE-4D2A-A417-9E1FFB572DB3}"/>
              </a:ext>
            </a:extLst>
          </p:cNvPr>
          <p:cNvSpPr/>
          <p:nvPr/>
        </p:nvSpPr>
        <p:spPr>
          <a:xfrm>
            <a:off x="8937097" y="2158933"/>
            <a:ext cx="1512000"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err="1">
                <a:solidFill>
                  <a:schemeClr val="bg1"/>
                </a:solidFill>
              </a:rPr>
              <a:t>Öldungarráð</a:t>
            </a:r>
            <a:endParaRPr lang="is-IS" sz="1600" dirty="0">
              <a:solidFill>
                <a:schemeClr val="bg1"/>
              </a:solidFill>
            </a:endParaRPr>
          </a:p>
        </p:txBody>
      </p:sp>
      <p:cxnSp>
        <p:nvCxnSpPr>
          <p:cNvPr id="39" name="Straight Connector 38">
            <a:extLst>
              <a:ext uri="{FF2B5EF4-FFF2-40B4-BE49-F238E27FC236}">
                <a16:creationId xmlns:a16="http://schemas.microsoft.com/office/drawing/2014/main" id="{A725D2EC-5011-47C0-AE39-3C6EC626532E}"/>
              </a:ext>
            </a:extLst>
          </p:cNvPr>
          <p:cNvCxnSpPr>
            <a:cxnSpLocks/>
          </p:cNvCxnSpPr>
          <p:nvPr/>
        </p:nvCxnSpPr>
        <p:spPr>
          <a:xfrm flipV="1">
            <a:off x="8115873" y="2041310"/>
            <a:ext cx="0" cy="7859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CDBAFB3A-81BA-464E-A090-ACEE4B27D699}"/>
              </a:ext>
            </a:extLst>
          </p:cNvPr>
          <p:cNvSpPr/>
          <p:nvPr/>
        </p:nvSpPr>
        <p:spPr>
          <a:xfrm>
            <a:off x="7326104" y="2184982"/>
            <a:ext cx="1512000"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a:solidFill>
                  <a:schemeClr val="bg1"/>
                </a:solidFill>
              </a:rPr>
              <a:t>Notendaráð</a:t>
            </a:r>
          </a:p>
        </p:txBody>
      </p:sp>
    </p:spTree>
    <p:extLst>
      <p:ext uri="{BB962C8B-B14F-4D97-AF65-F5344CB8AC3E}">
        <p14:creationId xmlns:p14="http://schemas.microsoft.com/office/powerpoint/2010/main" val="281763008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8055961" y="2239120"/>
            <a:ext cx="14230" cy="5364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6452846" y="1404992"/>
            <a:ext cx="0" cy="14040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7E594FC-47DC-4D49-A4CF-CC657C62B838}"/>
              </a:ext>
            </a:extLst>
          </p:cNvPr>
          <p:cNvSpPr/>
          <p:nvPr/>
        </p:nvSpPr>
        <p:spPr>
          <a:xfrm>
            <a:off x="5239931" y="901226"/>
            <a:ext cx="244536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239930" y="1522407"/>
            <a:ext cx="2445369"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accent2">
                    <a:lumMod val="60000"/>
                    <a:lumOff val="40000"/>
                  </a:schemeClr>
                </a:solidFill>
              </a:rPr>
              <a:t>Fjármála- og þjónustusvið</a:t>
            </a:r>
          </a:p>
          <a:p>
            <a:pPr algn="ctr"/>
            <a:r>
              <a:rPr lang="is-IS" sz="1200" b="1" dirty="0">
                <a:solidFill>
                  <a:schemeClr val="accent2">
                    <a:lumMod val="60000"/>
                    <a:lumOff val="40000"/>
                  </a:schemeClr>
                </a:solidFill>
              </a:rPr>
              <a:t>Sviðsstjóri</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82691"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415284" y="2261003"/>
            <a:ext cx="61347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4EAC2F6-0A20-4CF6-B5E0-42C1C82783D9}"/>
              </a:ext>
            </a:extLst>
          </p:cNvPr>
          <p:cNvSpPr/>
          <p:nvPr/>
        </p:nvSpPr>
        <p:spPr>
          <a:xfrm>
            <a:off x="4178533"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18" name="Rectangle 17">
            <a:extLst>
              <a:ext uri="{FF2B5EF4-FFF2-40B4-BE49-F238E27FC236}">
                <a16:creationId xmlns:a16="http://schemas.microsoft.com/office/drawing/2014/main" id="{836B5BCF-44EE-4F43-BE94-746E72344647}"/>
              </a:ext>
            </a:extLst>
          </p:cNvPr>
          <p:cNvSpPr/>
          <p:nvPr/>
        </p:nvSpPr>
        <p:spPr>
          <a:xfrm>
            <a:off x="234481" y="380042"/>
            <a:ext cx="4308642"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chemeClr val="tx2"/>
                </a:solidFill>
              </a:rPr>
              <a:t>Fjármála- og þjónustusvið</a:t>
            </a:r>
          </a:p>
          <a:p>
            <a:pPr algn="ctr"/>
            <a:r>
              <a:rPr lang="is-IS" sz="2000" b="1" dirty="0">
                <a:solidFill>
                  <a:srgbClr val="FF0000"/>
                </a:solidFill>
              </a:rPr>
              <a:t>Breytt heiti á sviði</a:t>
            </a:r>
          </a:p>
          <a:p>
            <a:pPr algn="ctr"/>
            <a:r>
              <a:rPr lang="is-IS" sz="2000" b="1" dirty="0">
                <a:solidFill>
                  <a:srgbClr val="FF0000"/>
                </a:solidFill>
              </a:rPr>
              <a:t>Ferða-, markaðsmál og viðburðastjórnun sinnt af sviðinu undir stjórn verkefnastjóra</a:t>
            </a:r>
          </a:p>
          <a:p>
            <a:pPr algn="ctr"/>
            <a:endParaRPr lang="is-IS" sz="2800" b="1" dirty="0">
              <a:solidFill>
                <a:srgbClr val="FF0000"/>
              </a:solidFill>
            </a:endParaRPr>
          </a:p>
        </p:txBody>
      </p:sp>
      <p:cxnSp>
        <p:nvCxnSpPr>
          <p:cNvPr id="20" name="Straight Connector 19">
            <a:extLst>
              <a:ext uri="{FF2B5EF4-FFF2-40B4-BE49-F238E27FC236}">
                <a16:creationId xmlns:a16="http://schemas.microsoft.com/office/drawing/2014/main" id="{E23FC792-B1FD-4E1E-A7A3-586F2EF011F9}"/>
              </a:ext>
            </a:extLst>
          </p:cNvPr>
          <p:cNvCxnSpPr>
            <a:cxnSpLocks/>
          </p:cNvCxnSpPr>
          <p:nvPr/>
        </p:nvCxnSpPr>
        <p:spPr>
          <a:xfrm flipV="1">
            <a:off x="4976415" y="2262429"/>
            <a:ext cx="0" cy="54664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59C215-0575-405A-BD8F-D6B578E15465}"/>
              </a:ext>
            </a:extLst>
          </p:cNvPr>
          <p:cNvCxnSpPr>
            <a:cxnSpLocks/>
          </p:cNvCxnSpPr>
          <p:nvPr/>
        </p:nvCxnSpPr>
        <p:spPr>
          <a:xfrm flipV="1">
            <a:off x="3415284" y="226100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Speech Bubble: Rectangle 27">
            <a:extLst>
              <a:ext uri="{FF2B5EF4-FFF2-40B4-BE49-F238E27FC236}">
                <a16:creationId xmlns:a16="http://schemas.microsoft.com/office/drawing/2014/main" id="{075024F9-6F63-4A0F-9BE8-43C6AA38A622}"/>
              </a:ext>
            </a:extLst>
          </p:cNvPr>
          <p:cNvSpPr/>
          <p:nvPr/>
        </p:nvSpPr>
        <p:spPr>
          <a:xfrm>
            <a:off x="10029718" y="281254"/>
            <a:ext cx="1691211" cy="2356388"/>
          </a:xfrm>
          <a:prstGeom prst="wedgeRectCallout">
            <a:avLst>
              <a:gd name="adj1" fmla="val -34263"/>
              <a:gd name="adj2" fmla="val 5386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s-IS" sz="1200" dirty="0">
                <a:solidFill>
                  <a:srgbClr val="FF0000"/>
                </a:solidFill>
              </a:rPr>
              <a:t>Starfsfólk þjónustudeildar myndu fá ábyrgðarhlutverk  að halda utan um en einn starfsmaður fær hlutverk sem verkefnastjóri – unnin í samvinnu með forstöðumanni menningar- og safnamála</a:t>
            </a:r>
            <a:endParaRPr lang="en-US" sz="1200" dirty="0">
              <a:solidFill>
                <a:srgbClr val="FF0000"/>
              </a:solidFill>
            </a:endParaRPr>
          </a:p>
        </p:txBody>
      </p:sp>
      <p:sp>
        <p:nvSpPr>
          <p:cNvPr id="22" name="Rectangle: Rounded Corners 21">
            <a:extLst>
              <a:ext uri="{FF2B5EF4-FFF2-40B4-BE49-F238E27FC236}">
                <a16:creationId xmlns:a16="http://schemas.microsoft.com/office/drawing/2014/main" id="{8CE9DDB5-F509-4CAE-9BD2-6A9DE95F45CA}"/>
              </a:ext>
            </a:extLst>
          </p:cNvPr>
          <p:cNvSpPr/>
          <p:nvPr/>
        </p:nvSpPr>
        <p:spPr>
          <a:xfrm>
            <a:off x="7293977" y="2620793"/>
            <a:ext cx="1440000" cy="348058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rgbClr val="FF0000"/>
                </a:solidFill>
              </a:rPr>
              <a:t>Þjónusta og stafræn þróun</a:t>
            </a:r>
          </a:p>
          <a:p>
            <a:pPr algn="ctr"/>
            <a:r>
              <a:rPr lang="is-IS" sz="1100" b="1" dirty="0">
                <a:solidFill>
                  <a:schemeClr val="tx2"/>
                </a:solidFill>
              </a:rPr>
              <a:t>Þjónustufulltrúar</a:t>
            </a:r>
          </a:p>
          <a:p>
            <a:pPr algn="ctr">
              <a:spcAft>
                <a:spcPts val="200"/>
              </a:spcAft>
            </a:pPr>
            <a:r>
              <a:rPr lang="is-IS" sz="1100" b="1" dirty="0">
                <a:solidFill>
                  <a:schemeClr val="tx2"/>
                </a:solidFill>
              </a:rPr>
              <a:t>Kerfisstjóri</a:t>
            </a:r>
          </a:p>
          <a:p>
            <a:pPr algn="ctr"/>
            <a:r>
              <a:rPr lang="is-IS" sz="1100" dirty="0">
                <a:solidFill>
                  <a:schemeClr val="tx2"/>
                </a:solidFill>
              </a:rPr>
              <a:t>Þjónustuver</a:t>
            </a:r>
          </a:p>
          <a:p>
            <a:pPr algn="ctr"/>
            <a:r>
              <a:rPr lang="is-IS" sz="1100" dirty="0">
                <a:solidFill>
                  <a:schemeClr val="tx2"/>
                </a:solidFill>
              </a:rPr>
              <a:t>Skjalastjórnun</a:t>
            </a:r>
          </a:p>
          <a:p>
            <a:pPr algn="ctr"/>
            <a:r>
              <a:rPr lang="is-IS" sz="1100" dirty="0">
                <a:solidFill>
                  <a:schemeClr val="tx2"/>
                </a:solidFill>
              </a:rPr>
              <a:t>Rafræn stjórnsýsla</a:t>
            </a:r>
          </a:p>
          <a:p>
            <a:pPr algn="ctr"/>
            <a:r>
              <a:rPr lang="is-IS" sz="1100" dirty="0">
                <a:solidFill>
                  <a:schemeClr val="tx2"/>
                </a:solidFill>
              </a:rPr>
              <a:t>Eyðublöð og útgefið efni</a:t>
            </a:r>
          </a:p>
          <a:p>
            <a:pPr algn="ctr"/>
            <a:r>
              <a:rPr lang="is-IS" sz="1100" dirty="0">
                <a:solidFill>
                  <a:schemeClr val="tx2"/>
                </a:solidFill>
              </a:rPr>
              <a:t>Þjónustuhönnun og notendaþjónusta</a:t>
            </a:r>
          </a:p>
          <a:p>
            <a:pPr algn="ctr"/>
            <a:endParaRPr lang="is-IS" sz="1100" dirty="0">
              <a:solidFill>
                <a:schemeClr val="tx2"/>
              </a:solidFill>
            </a:endParaRPr>
          </a:p>
          <a:p>
            <a:pPr algn="ctr"/>
            <a:endParaRPr lang="is-IS" sz="1100" dirty="0">
              <a:solidFill>
                <a:schemeClr val="tx2"/>
              </a:solidFill>
            </a:endParaRPr>
          </a:p>
        </p:txBody>
      </p:sp>
      <p:cxnSp>
        <p:nvCxnSpPr>
          <p:cNvPr id="21" name="Straight Connector 20">
            <a:extLst>
              <a:ext uri="{FF2B5EF4-FFF2-40B4-BE49-F238E27FC236}">
                <a16:creationId xmlns:a16="http://schemas.microsoft.com/office/drawing/2014/main" id="{1C384AC2-3FEC-4709-9602-63115561A7D0}"/>
              </a:ext>
            </a:extLst>
          </p:cNvPr>
          <p:cNvCxnSpPr>
            <a:cxnSpLocks/>
          </p:cNvCxnSpPr>
          <p:nvPr/>
        </p:nvCxnSpPr>
        <p:spPr>
          <a:xfrm flipV="1">
            <a:off x="9535841" y="2259578"/>
            <a:ext cx="14230" cy="5364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2464B756-2C9F-4CD3-BBF6-D79D69F9C14B}"/>
              </a:ext>
            </a:extLst>
          </p:cNvPr>
          <p:cNvSpPr/>
          <p:nvPr/>
        </p:nvSpPr>
        <p:spPr>
          <a:xfrm>
            <a:off x="8832175" y="2632144"/>
            <a:ext cx="1440000" cy="34692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rgbClr val="FF0000"/>
                </a:solidFill>
              </a:rPr>
              <a:t>Ferða- og markaðsmál</a:t>
            </a:r>
          </a:p>
          <a:p>
            <a:pPr algn="ctr"/>
            <a:r>
              <a:rPr lang="is-IS" sz="1100" b="1" dirty="0">
                <a:solidFill>
                  <a:srgbClr val="FF0000"/>
                </a:solidFill>
              </a:rPr>
              <a:t>Verkefnastjóri</a:t>
            </a:r>
          </a:p>
          <a:p>
            <a:pPr algn="ctr"/>
            <a:r>
              <a:rPr lang="is-IS" sz="1100" b="1" dirty="0">
                <a:solidFill>
                  <a:schemeClr val="tx2"/>
                </a:solidFill>
              </a:rPr>
              <a:t>Vitavörður</a:t>
            </a:r>
          </a:p>
          <a:p>
            <a:pPr algn="ctr"/>
            <a:r>
              <a:rPr lang="is-IS" sz="1100" dirty="0">
                <a:solidFill>
                  <a:schemeClr val="tx2"/>
                </a:solidFill>
              </a:rPr>
              <a:t>Upplýsingamiðstöð</a:t>
            </a:r>
          </a:p>
          <a:p>
            <a:pPr algn="ctr"/>
            <a:r>
              <a:rPr lang="is-IS" sz="1100" dirty="0">
                <a:solidFill>
                  <a:schemeClr val="tx2"/>
                </a:solidFill>
              </a:rPr>
              <a:t>Akranesviti</a:t>
            </a:r>
          </a:p>
          <a:p>
            <a:pPr algn="ctr"/>
            <a:r>
              <a:rPr lang="is-IS" sz="1100" dirty="0">
                <a:solidFill>
                  <a:schemeClr val="tx2"/>
                </a:solidFill>
              </a:rPr>
              <a:t>Ferðaþjónusta</a:t>
            </a:r>
          </a:p>
          <a:p>
            <a:pPr algn="ctr"/>
            <a:r>
              <a:rPr lang="is-IS" sz="1100" dirty="0">
                <a:solidFill>
                  <a:schemeClr val="tx2"/>
                </a:solidFill>
              </a:rPr>
              <a:t>Guðlaug</a:t>
            </a:r>
          </a:p>
          <a:p>
            <a:pPr algn="ctr"/>
            <a:r>
              <a:rPr lang="is-IS" sz="1100" dirty="0">
                <a:solidFill>
                  <a:schemeClr val="tx2"/>
                </a:solidFill>
              </a:rPr>
              <a:t>Viðburðahald</a:t>
            </a:r>
          </a:p>
          <a:p>
            <a:pPr algn="ctr"/>
            <a:r>
              <a:rPr lang="is-IS" sz="1100" dirty="0">
                <a:solidFill>
                  <a:schemeClr val="tx2"/>
                </a:solidFill>
              </a:rPr>
              <a:t>Markaðsáætlun</a:t>
            </a:r>
          </a:p>
          <a:p>
            <a:pPr algn="ctr"/>
            <a:r>
              <a:rPr lang="is-IS" sz="1100" dirty="0">
                <a:solidFill>
                  <a:schemeClr val="tx2"/>
                </a:solidFill>
              </a:rPr>
              <a:t>Gerð markaðsefnis</a:t>
            </a:r>
          </a:p>
          <a:p>
            <a:pPr algn="ctr"/>
            <a:r>
              <a:rPr lang="is-IS" sz="1100" dirty="0">
                <a:solidFill>
                  <a:srgbClr val="FF0000"/>
                </a:solidFill>
              </a:rPr>
              <a:t>Samfélagsmiðlar</a:t>
            </a:r>
          </a:p>
          <a:p>
            <a:pPr algn="ctr"/>
            <a:r>
              <a:rPr lang="is-IS" sz="1100" dirty="0">
                <a:solidFill>
                  <a:schemeClr val="tx2"/>
                </a:solidFill>
              </a:rPr>
              <a:t>Útgefið efni Kynningarmál</a:t>
            </a:r>
          </a:p>
          <a:p>
            <a:pPr algn="ctr"/>
            <a:r>
              <a:rPr lang="is-IS" sz="1100" dirty="0">
                <a:solidFill>
                  <a:schemeClr val="tx2"/>
                </a:solidFill>
              </a:rPr>
              <a:t>Samstarf</a:t>
            </a:r>
          </a:p>
          <a:p>
            <a:pPr algn="ctr"/>
            <a:endParaRPr lang="is-IS" sz="1400" dirty="0">
              <a:solidFill>
                <a:schemeClr val="tx2"/>
              </a:solidFill>
            </a:endParaRP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2693455" y="2620793"/>
            <a:ext cx="1440000" cy="35119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Stjórnsýsla</a:t>
            </a:r>
          </a:p>
          <a:p>
            <a:pPr algn="ctr"/>
            <a:r>
              <a:rPr lang="is-IS" sz="1100" dirty="0">
                <a:solidFill>
                  <a:schemeClr val="tx2"/>
                </a:solidFill>
              </a:rPr>
              <a:t>Lögfræðileg málefni</a:t>
            </a:r>
          </a:p>
          <a:p>
            <a:pPr algn="ctr"/>
            <a:r>
              <a:rPr lang="is-IS" sz="1100" dirty="0">
                <a:solidFill>
                  <a:schemeClr val="tx2"/>
                </a:solidFill>
              </a:rPr>
              <a:t>Persónuvernd</a:t>
            </a:r>
          </a:p>
          <a:p>
            <a:pPr algn="ctr"/>
            <a:r>
              <a:rPr lang="is-IS" sz="1100" dirty="0">
                <a:solidFill>
                  <a:schemeClr val="tx2"/>
                </a:solidFill>
              </a:rPr>
              <a:t>Samningagerð</a:t>
            </a:r>
          </a:p>
          <a:p>
            <a:pPr algn="ctr"/>
            <a:r>
              <a:rPr lang="is-IS" sz="1100" dirty="0">
                <a:solidFill>
                  <a:schemeClr val="tx2"/>
                </a:solidFill>
              </a:rPr>
              <a:t>Reglur og samþykktir</a:t>
            </a:r>
          </a:p>
          <a:p>
            <a:pPr algn="ctr"/>
            <a:r>
              <a:rPr lang="is-IS" sz="1100" dirty="0">
                <a:solidFill>
                  <a:schemeClr val="tx2"/>
                </a:solidFill>
              </a:rPr>
              <a:t>Verkferlar og gæði</a:t>
            </a:r>
          </a:p>
          <a:p>
            <a:pPr algn="ctr"/>
            <a:endParaRPr lang="is-IS" sz="1000" dirty="0">
              <a:solidFill>
                <a:schemeClr val="tx2"/>
              </a:solidFill>
            </a:endParaRPr>
          </a:p>
        </p:txBody>
      </p:sp>
      <p:sp>
        <p:nvSpPr>
          <p:cNvPr id="27" name="Rectangle: Rounded Corners 26">
            <a:extLst>
              <a:ext uri="{FF2B5EF4-FFF2-40B4-BE49-F238E27FC236}">
                <a16:creationId xmlns:a16="http://schemas.microsoft.com/office/drawing/2014/main" id="{320A4436-A73B-4CB3-99CF-52C958BF2BF5}"/>
              </a:ext>
            </a:extLst>
          </p:cNvPr>
          <p:cNvSpPr/>
          <p:nvPr/>
        </p:nvSpPr>
        <p:spPr>
          <a:xfrm>
            <a:off x="4223303" y="2610192"/>
            <a:ext cx="1440000" cy="35239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dirty="0">
                <a:solidFill>
                  <a:srgbClr val="FF0000"/>
                </a:solidFill>
              </a:rPr>
              <a:t>Fjármál og laun</a:t>
            </a:r>
          </a:p>
          <a:p>
            <a:pPr algn="ctr"/>
            <a:r>
              <a:rPr lang="is-IS" sz="1100" b="1" dirty="0">
                <a:solidFill>
                  <a:schemeClr val="tx2"/>
                </a:solidFill>
              </a:rPr>
              <a:t>Deildarstjóri</a:t>
            </a:r>
          </a:p>
          <a:p>
            <a:pPr algn="ctr"/>
            <a:r>
              <a:rPr lang="is-IS" sz="1100" b="1" dirty="0">
                <a:solidFill>
                  <a:schemeClr val="tx2"/>
                </a:solidFill>
              </a:rPr>
              <a:t>Fjárreiðufulltrúi</a:t>
            </a:r>
          </a:p>
          <a:p>
            <a:pPr algn="ctr"/>
            <a:r>
              <a:rPr lang="is-IS" sz="1100" b="1" dirty="0">
                <a:solidFill>
                  <a:schemeClr val="tx2"/>
                </a:solidFill>
                <a:cs typeface="Calibri"/>
              </a:rPr>
              <a:t>Launafulltrúar</a:t>
            </a:r>
          </a:p>
          <a:p>
            <a:pPr algn="ctr"/>
            <a:r>
              <a:rPr lang="is-IS" sz="1100" dirty="0">
                <a:solidFill>
                  <a:schemeClr val="tx2"/>
                </a:solidFill>
              </a:rPr>
              <a:t>Fjárhagsáætlun</a:t>
            </a:r>
            <a:endParaRPr lang="is-IS" sz="1100" dirty="0">
              <a:solidFill>
                <a:schemeClr val="tx2"/>
              </a:solidFill>
              <a:cs typeface="Calibri"/>
            </a:endParaRPr>
          </a:p>
          <a:p>
            <a:pPr algn="ctr"/>
            <a:r>
              <a:rPr lang="is-IS" sz="1100" dirty="0">
                <a:solidFill>
                  <a:schemeClr val="tx2"/>
                </a:solidFill>
              </a:rPr>
              <a:t>Ársreikningur</a:t>
            </a:r>
          </a:p>
          <a:p>
            <a:pPr algn="ctr"/>
            <a:r>
              <a:rPr lang="is-IS" sz="1100" dirty="0">
                <a:solidFill>
                  <a:schemeClr val="tx2"/>
                </a:solidFill>
                <a:cs typeface="Calibri"/>
              </a:rPr>
              <a:t>Mánaðaruppgjör</a:t>
            </a:r>
          </a:p>
          <a:p>
            <a:pPr algn="ctr"/>
            <a:r>
              <a:rPr lang="is-IS" sz="1100" dirty="0">
                <a:solidFill>
                  <a:schemeClr val="tx2"/>
                </a:solidFill>
              </a:rPr>
              <a:t>Fjárreiður og greiðslur</a:t>
            </a:r>
          </a:p>
          <a:p>
            <a:pPr algn="ctr"/>
            <a:r>
              <a:rPr lang="is-IS" sz="1100" dirty="0">
                <a:solidFill>
                  <a:schemeClr val="tx2"/>
                </a:solidFill>
              </a:rPr>
              <a:t>Innheimta</a:t>
            </a:r>
            <a:endParaRPr lang="is-IS" sz="1100" dirty="0">
              <a:solidFill>
                <a:schemeClr val="tx2"/>
              </a:solidFill>
              <a:cs typeface="Calibri"/>
            </a:endParaRPr>
          </a:p>
          <a:p>
            <a:pPr algn="ctr"/>
            <a:r>
              <a:rPr lang="is-IS" sz="1100" dirty="0">
                <a:solidFill>
                  <a:schemeClr val="tx2"/>
                </a:solidFill>
              </a:rPr>
              <a:t>Gjaldskrár</a:t>
            </a:r>
            <a:endParaRPr lang="is-IS" sz="1100" dirty="0">
              <a:solidFill>
                <a:schemeClr val="tx2"/>
              </a:solidFill>
              <a:cs typeface="Calibri"/>
            </a:endParaRPr>
          </a:p>
          <a:p>
            <a:pPr algn="ctr"/>
            <a:r>
              <a:rPr lang="is-IS" sz="1100" dirty="0">
                <a:solidFill>
                  <a:schemeClr val="tx2"/>
                </a:solidFill>
              </a:rPr>
              <a:t>Opið bókhald</a:t>
            </a:r>
            <a:endParaRPr lang="is-IS" sz="1100" dirty="0">
              <a:solidFill>
                <a:schemeClr val="tx2"/>
              </a:solidFill>
              <a:cs typeface="Calibri"/>
            </a:endParaRPr>
          </a:p>
          <a:p>
            <a:pPr algn="ctr"/>
            <a:r>
              <a:rPr lang="is-IS" sz="1100" dirty="0">
                <a:solidFill>
                  <a:schemeClr val="tx2"/>
                </a:solidFill>
              </a:rPr>
              <a:t>Launavinnsla</a:t>
            </a:r>
          </a:p>
          <a:p>
            <a:pPr algn="ctr"/>
            <a:r>
              <a:rPr lang="is-IS" sz="1100" dirty="0">
                <a:solidFill>
                  <a:schemeClr val="tx2"/>
                </a:solidFill>
              </a:rPr>
              <a:t>Launagreiningar</a:t>
            </a:r>
          </a:p>
          <a:p>
            <a:pPr algn="ctr"/>
            <a:r>
              <a:rPr lang="is-IS" sz="1100" dirty="0">
                <a:solidFill>
                  <a:schemeClr val="tx2"/>
                </a:solidFill>
              </a:rPr>
              <a:t>Vistun starfsmannagagna</a:t>
            </a:r>
          </a:p>
          <a:p>
            <a:pPr algn="ctr"/>
            <a:r>
              <a:rPr lang="is-IS" sz="1100" dirty="0">
                <a:solidFill>
                  <a:schemeClr val="tx2"/>
                </a:solidFill>
              </a:rPr>
              <a:t>Ráðgjöf um kjarasamninga</a:t>
            </a:r>
          </a:p>
          <a:p>
            <a:pPr algn="ctr"/>
            <a:endParaRPr lang="is-IS" sz="1100" dirty="0">
              <a:solidFill>
                <a:schemeClr val="tx2"/>
              </a:solidFill>
              <a:cs typeface="Calibri"/>
            </a:endParaRPr>
          </a:p>
        </p:txBody>
      </p:sp>
      <p:sp>
        <p:nvSpPr>
          <p:cNvPr id="31" name="Rectangle: Rounded Corners 30">
            <a:extLst>
              <a:ext uri="{FF2B5EF4-FFF2-40B4-BE49-F238E27FC236}">
                <a16:creationId xmlns:a16="http://schemas.microsoft.com/office/drawing/2014/main" id="{31B73B40-85F0-4286-B84D-AE29E512E008}"/>
              </a:ext>
            </a:extLst>
          </p:cNvPr>
          <p:cNvSpPr/>
          <p:nvPr/>
        </p:nvSpPr>
        <p:spPr>
          <a:xfrm>
            <a:off x="5753152" y="2603500"/>
            <a:ext cx="1440000" cy="35373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rgbClr val="FF0000"/>
                </a:solidFill>
              </a:rPr>
              <a:t>Reiknishald og greiningar</a:t>
            </a:r>
            <a:endParaRPr lang="is-IS" sz="1100" b="1" dirty="0">
              <a:solidFill>
                <a:srgbClr val="FF0000"/>
              </a:solidFill>
            </a:endParaRPr>
          </a:p>
          <a:p>
            <a:pPr algn="ctr"/>
            <a:r>
              <a:rPr lang="is-IS" sz="1100" b="1" dirty="0">
                <a:solidFill>
                  <a:srgbClr val="FF0000"/>
                </a:solidFill>
              </a:rPr>
              <a:t>Deildarstjóri</a:t>
            </a:r>
          </a:p>
          <a:p>
            <a:pPr algn="ctr"/>
            <a:r>
              <a:rPr lang="is-IS" sz="1100" b="1" dirty="0">
                <a:solidFill>
                  <a:schemeClr val="tx2"/>
                </a:solidFill>
              </a:rPr>
              <a:t>Bókarar</a:t>
            </a:r>
          </a:p>
          <a:p>
            <a:pPr algn="ctr"/>
            <a:r>
              <a:rPr lang="is-IS" sz="1100" dirty="0">
                <a:solidFill>
                  <a:schemeClr val="tx2"/>
                </a:solidFill>
              </a:rPr>
              <a:t>Greiningar og mælingar</a:t>
            </a:r>
          </a:p>
          <a:p>
            <a:pPr algn="ctr"/>
            <a:r>
              <a:rPr lang="is-IS" sz="1100" dirty="0">
                <a:solidFill>
                  <a:schemeClr val="tx2"/>
                </a:solidFill>
              </a:rPr>
              <a:t>Kostnaðareftirlit</a:t>
            </a:r>
          </a:p>
          <a:p>
            <a:pPr algn="ctr"/>
            <a:r>
              <a:rPr lang="is-IS" sz="1100" dirty="0">
                <a:solidFill>
                  <a:schemeClr val="tx2"/>
                </a:solidFill>
              </a:rPr>
              <a:t>Eftirlit með samningum</a:t>
            </a:r>
          </a:p>
          <a:p>
            <a:pPr algn="ctr"/>
            <a:r>
              <a:rPr lang="is-IS" sz="1100" dirty="0">
                <a:solidFill>
                  <a:schemeClr val="tx2"/>
                </a:solidFill>
              </a:rPr>
              <a:t>Skýrslugerð</a:t>
            </a:r>
          </a:p>
          <a:p>
            <a:pPr algn="ctr"/>
            <a:r>
              <a:rPr lang="is-IS" sz="1100" dirty="0">
                <a:solidFill>
                  <a:schemeClr val="tx2"/>
                </a:solidFill>
                <a:cs typeface="Calibri"/>
              </a:rPr>
              <a:t>Innkaupamál og innkaupastefna</a:t>
            </a:r>
          </a:p>
          <a:p>
            <a:pPr algn="ctr"/>
            <a:r>
              <a:rPr lang="is-IS" sz="1100" dirty="0">
                <a:solidFill>
                  <a:schemeClr val="tx2"/>
                </a:solidFill>
                <a:cs typeface="Calibri"/>
              </a:rPr>
              <a:t>Bókhald</a:t>
            </a:r>
          </a:p>
          <a:p>
            <a:pPr algn="ctr"/>
            <a:r>
              <a:rPr lang="is-IS" sz="1100" dirty="0">
                <a:solidFill>
                  <a:schemeClr val="tx2"/>
                </a:solidFill>
                <a:cs typeface="Calibri"/>
              </a:rPr>
              <a:t>Móttaka reikninga</a:t>
            </a:r>
          </a:p>
          <a:p>
            <a:pPr algn="ctr"/>
            <a:r>
              <a:rPr lang="is-IS" sz="1100" dirty="0">
                <a:solidFill>
                  <a:schemeClr val="tx2"/>
                </a:solidFill>
                <a:cs typeface="Calibri"/>
              </a:rPr>
              <a:t>Stuðningur ársuppgjör og fjárhagsáætlun</a:t>
            </a:r>
          </a:p>
          <a:p>
            <a:pPr algn="ctr"/>
            <a:endParaRPr lang="is-IS" sz="1100" dirty="0">
              <a:solidFill>
                <a:schemeClr val="tx2"/>
              </a:solidFill>
            </a:endParaRPr>
          </a:p>
          <a:p>
            <a:pPr algn="ctr"/>
            <a:endParaRPr lang="is-IS" sz="1200" dirty="0">
              <a:solidFill>
                <a:schemeClr val="tx2"/>
              </a:solidFill>
            </a:endParaRPr>
          </a:p>
        </p:txBody>
      </p:sp>
    </p:spTree>
    <p:extLst>
      <p:ext uri="{BB962C8B-B14F-4D97-AF65-F5344CB8AC3E}">
        <p14:creationId xmlns:p14="http://schemas.microsoft.com/office/powerpoint/2010/main" val="6980905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D122513C-6761-4912-8648-6C3F22405595}"/>
              </a:ext>
            </a:extLst>
          </p:cNvPr>
          <p:cNvCxnSpPr>
            <a:cxnSpLocks/>
          </p:cNvCxnSpPr>
          <p:nvPr/>
        </p:nvCxnSpPr>
        <p:spPr>
          <a:xfrm flipV="1">
            <a:off x="4924562" y="2637447"/>
            <a:ext cx="0" cy="78393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62ECDE-9B8F-420F-A162-D696F65E74C2}"/>
              </a:ext>
            </a:extLst>
          </p:cNvPr>
          <p:cNvCxnSpPr>
            <a:cxnSpLocks/>
          </p:cNvCxnSpPr>
          <p:nvPr/>
        </p:nvCxnSpPr>
        <p:spPr>
          <a:xfrm flipV="1">
            <a:off x="7915852" y="2637457"/>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a:stCxn id="44" idx="0"/>
            <a:endCxn id="10" idx="2"/>
          </p:cNvCxnSpPr>
          <p:nvPr/>
        </p:nvCxnSpPr>
        <p:spPr>
          <a:xfrm flipH="1" flipV="1">
            <a:off x="6468185" y="1772808"/>
            <a:ext cx="6402" cy="11757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F471FC6-1639-4A67-9FD9-F98FE2D8E7C6}"/>
              </a:ext>
            </a:extLst>
          </p:cNvPr>
          <p:cNvSpPr/>
          <p:nvPr/>
        </p:nvSpPr>
        <p:spPr>
          <a:xfrm>
            <a:off x="7304983" y="2927583"/>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rgbClr val="FF0000"/>
                </a:solidFill>
              </a:rPr>
              <a:t>Atvinnuþróun</a:t>
            </a:r>
          </a:p>
          <a:p>
            <a:pPr algn="ctr"/>
            <a:r>
              <a:rPr lang="is-IS" sz="1100" dirty="0">
                <a:solidFill>
                  <a:schemeClr val="tx2"/>
                </a:solidFill>
              </a:rPr>
              <a:t>Atvinnumál</a:t>
            </a:r>
          </a:p>
          <a:p>
            <a:pPr algn="ctr"/>
            <a:r>
              <a:rPr lang="is-IS" sz="1100" dirty="0">
                <a:solidFill>
                  <a:schemeClr val="tx2"/>
                </a:solidFill>
              </a:rPr>
              <a:t>Samstarf við Þróunarfélögin Breið og Grundartangi</a:t>
            </a:r>
          </a:p>
          <a:p>
            <a:pPr algn="ctr"/>
            <a:endParaRPr lang="is-IS" sz="1100" dirty="0">
              <a:solidFill>
                <a:schemeClr val="tx2"/>
              </a:solidFill>
            </a:endParaRPr>
          </a:p>
          <a:p>
            <a:pPr algn="ctr"/>
            <a:endParaRPr lang="is-IS" sz="12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371593" y="126904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83832" y="62149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4924562" y="2637447"/>
            <a:ext cx="29912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76EA32DE-A2C2-4329-B410-2C20E83DB6E5}"/>
              </a:ext>
            </a:extLst>
          </p:cNvPr>
          <p:cNvSpPr/>
          <p:nvPr/>
        </p:nvSpPr>
        <p:spPr>
          <a:xfrm>
            <a:off x="5754587" y="2948589"/>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rgbClr val="FF0000"/>
                </a:solidFill>
              </a:rPr>
              <a:t>Verkefnastofa</a:t>
            </a:r>
          </a:p>
          <a:p>
            <a:pPr algn="ctr">
              <a:spcAft>
                <a:spcPts val="200"/>
              </a:spcAft>
            </a:pPr>
            <a:r>
              <a:rPr lang="is-IS" sz="1100" b="1" dirty="0">
                <a:solidFill>
                  <a:schemeClr val="tx2"/>
                </a:solidFill>
              </a:rPr>
              <a:t>Verkefnastjóri</a:t>
            </a:r>
          </a:p>
          <a:p>
            <a:pPr algn="ctr"/>
            <a:r>
              <a:rPr lang="is-IS" sz="1100" dirty="0">
                <a:solidFill>
                  <a:schemeClr val="tx2"/>
                </a:solidFill>
              </a:rPr>
              <a:t>Verkefnastýring</a:t>
            </a:r>
          </a:p>
          <a:p>
            <a:pPr algn="ctr"/>
            <a:r>
              <a:rPr lang="is-IS" sz="1100" dirty="0">
                <a:solidFill>
                  <a:schemeClr val="tx2"/>
                </a:solidFill>
              </a:rPr>
              <a:t>Uppbygging á þverfaglegu samstarfi </a:t>
            </a:r>
          </a:p>
          <a:p>
            <a:pPr algn="ctr"/>
            <a:r>
              <a:rPr lang="is-IS" sz="1100" dirty="0">
                <a:solidFill>
                  <a:schemeClr val="tx2"/>
                </a:solidFill>
              </a:rPr>
              <a:t>Samhæfð stýring verkefna</a:t>
            </a:r>
          </a:p>
          <a:p>
            <a:pPr algn="ctr"/>
            <a:r>
              <a:rPr lang="is-IS" sz="1100" dirty="0">
                <a:solidFill>
                  <a:schemeClr val="tx2"/>
                </a:solidFill>
              </a:rPr>
              <a:t>Áhættu og fráviksgreiningar</a:t>
            </a:r>
          </a:p>
          <a:p>
            <a:pPr algn="ctr"/>
            <a:r>
              <a:rPr lang="is-IS" sz="1100" dirty="0">
                <a:solidFill>
                  <a:schemeClr val="tx2"/>
                </a:solidFill>
              </a:rPr>
              <a:t>Gerð tíma- og kostnaðaráætlana</a:t>
            </a:r>
          </a:p>
          <a:p>
            <a:pPr algn="ctr"/>
            <a:r>
              <a:rPr lang="is-IS" sz="1100" dirty="0">
                <a:solidFill>
                  <a:schemeClr val="tx2"/>
                </a:solidFill>
              </a:rPr>
              <a:t>Árangursmælingar</a:t>
            </a:r>
          </a:p>
          <a:p>
            <a:pPr algn="ctr"/>
            <a:r>
              <a:rPr lang="is-IS" sz="1100" dirty="0">
                <a:solidFill>
                  <a:schemeClr val="tx2"/>
                </a:solidFill>
              </a:rPr>
              <a:t>Sérlegur stuðningur við verkefni og teymi</a:t>
            </a:r>
          </a:p>
          <a:p>
            <a:pPr algn="ctr"/>
            <a:r>
              <a:rPr lang="is-IS" sz="1100" dirty="0">
                <a:solidFill>
                  <a:schemeClr val="tx2"/>
                </a:solidFill>
              </a:rPr>
              <a:t>Miðlun þekkingar og reynslu</a:t>
            </a:r>
          </a:p>
          <a:p>
            <a:pPr algn="ctr"/>
            <a:endParaRPr lang="is-IS" sz="1100" dirty="0">
              <a:solidFill>
                <a:schemeClr val="tx2"/>
              </a:solidFill>
            </a:endParaRPr>
          </a:p>
          <a:p>
            <a:pPr algn="ctr"/>
            <a:endParaRPr lang="is-IS" sz="1000" dirty="0">
              <a:solidFill>
                <a:schemeClr val="tx2"/>
              </a:solidFill>
            </a:endParaRPr>
          </a:p>
        </p:txBody>
      </p:sp>
      <p:sp>
        <p:nvSpPr>
          <p:cNvPr id="27" name="Rectangle: Rounded Corners 26">
            <a:extLst>
              <a:ext uri="{FF2B5EF4-FFF2-40B4-BE49-F238E27FC236}">
                <a16:creationId xmlns:a16="http://schemas.microsoft.com/office/drawing/2014/main" id="{63F347CE-6696-43D4-8FFC-0189BC89E293}"/>
              </a:ext>
            </a:extLst>
          </p:cNvPr>
          <p:cNvSpPr/>
          <p:nvPr/>
        </p:nvSpPr>
        <p:spPr>
          <a:xfrm>
            <a:off x="5371593" y="184547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Bæjarstjóri</a:t>
            </a:r>
          </a:p>
        </p:txBody>
      </p:sp>
      <p:sp>
        <p:nvSpPr>
          <p:cNvPr id="35" name="Rectangle: Rounded Corners 34">
            <a:extLst>
              <a:ext uri="{FF2B5EF4-FFF2-40B4-BE49-F238E27FC236}">
                <a16:creationId xmlns:a16="http://schemas.microsoft.com/office/drawing/2014/main" id="{EF8AAF9A-1858-446F-848F-EB8AD42348BF}"/>
              </a:ext>
            </a:extLst>
          </p:cNvPr>
          <p:cNvSpPr/>
          <p:nvPr/>
        </p:nvSpPr>
        <p:spPr>
          <a:xfrm>
            <a:off x="4120021" y="62149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30" name="Rectangle 29">
            <a:extLst>
              <a:ext uri="{FF2B5EF4-FFF2-40B4-BE49-F238E27FC236}">
                <a16:creationId xmlns:a16="http://schemas.microsoft.com/office/drawing/2014/main" id="{0EBB22D8-E90B-48EE-9ED6-F106A0A045BD}"/>
              </a:ext>
            </a:extLst>
          </p:cNvPr>
          <p:cNvSpPr/>
          <p:nvPr/>
        </p:nvSpPr>
        <p:spPr>
          <a:xfrm>
            <a:off x="0" y="598698"/>
            <a:ext cx="5117461" cy="106627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chemeClr val="tx2"/>
                </a:solidFill>
              </a:rPr>
              <a:t>Mannauðsmál</a:t>
            </a:r>
          </a:p>
          <a:p>
            <a:pPr algn="ctr"/>
            <a:r>
              <a:rPr lang="is-IS" sz="2800" b="1" dirty="0">
                <a:solidFill>
                  <a:schemeClr val="tx2"/>
                </a:solidFill>
              </a:rPr>
              <a:t>Verkefnastofa</a:t>
            </a:r>
          </a:p>
          <a:p>
            <a:pPr algn="ctr"/>
            <a:r>
              <a:rPr lang="is-IS" sz="2000" b="1" dirty="0">
                <a:solidFill>
                  <a:srgbClr val="FF0000"/>
                </a:solidFill>
              </a:rPr>
              <a:t>Óbreytt verkefni mannauðsmála og verkefnastofu</a:t>
            </a:r>
          </a:p>
          <a:p>
            <a:pPr algn="ctr"/>
            <a:r>
              <a:rPr lang="is-IS" sz="2000" b="1" dirty="0">
                <a:solidFill>
                  <a:srgbClr val="FF0000"/>
                </a:solidFill>
              </a:rPr>
              <a:t>Skrifstofa bæjarstjóra lögð niður</a:t>
            </a:r>
          </a:p>
          <a:p>
            <a:pPr algn="ctr"/>
            <a:r>
              <a:rPr lang="is-IS" sz="2000" b="1" dirty="0">
                <a:solidFill>
                  <a:srgbClr val="FF0000"/>
                </a:solidFill>
              </a:rPr>
              <a:t>Atvinnuþróun unnin markvisst með þróunarfélaginu Breið </a:t>
            </a:r>
          </a:p>
        </p:txBody>
      </p:sp>
      <p:sp>
        <p:nvSpPr>
          <p:cNvPr id="33" name="Rectangle: Rounded Corners 32">
            <a:extLst>
              <a:ext uri="{FF2B5EF4-FFF2-40B4-BE49-F238E27FC236}">
                <a16:creationId xmlns:a16="http://schemas.microsoft.com/office/drawing/2014/main" id="{C524ED7F-DA81-44E3-973E-80B72147E61C}"/>
              </a:ext>
            </a:extLst>
          </p:cNvPr>
          <p:cNvSpPr/>
          <p:nvPr/>
        </p:nvSpPr>
        <p:spPr>
          <a:xfrm>
            <a:off x="4199852" y="2947872"/>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rgbClr val="FF0000"/>
                </a:solidFill>
              </a:rPr>
              <a:t>Mannauðsmál</a:t>
            </a:r>
          </a:p>
          <a:p>
            <a:pPr algn="ctr"/>
            <a:r>
              <a:rPr lang="is-IS" sz="1100" b="1" dirty="0">
                <a:solidFill>
                  <a:schemeClr val="tx2"/>
                </a:solidFill>
              </a:rPr>
              <a:t>Mannauðsstjóri</a:t>
            </a:r>
          </a:p>
          <a:p>
            <a:pPr algn="ctr"/>
            <a:r>
              <a:rPr lang="is-IS" sz="1100" dirty="0">
                <a:solidFill>
                  <a:schemeClr val="tx2"/>
                </a:solidFill>
              </a:rPr>
              <a:t>Mannauðsmál</a:t>
            </a:r>
          </a:p>
          <a:p>
            <a:pPr algn="ctr"/>
            <a:r>
              <a:rPr lang="is-IS" sz="1100" dirty="0">
                <a:solidFill>
                  <a:schemeClr val="tx2"/>
                </a:solidFill>
              </a:rPr>
              <a:t>Jafnréttismál</a:t>
            </a:r>
          </a:p>
          <a:p>
            <a:pPr algn="ctr"/>
            <a:r>
              <a:rPr lang="is-IS" sz="1100" dirty="0">
                <a:solidFill>
                  <a:srgbClr val="FF0000"/>
                </a:solidFill>
              </a:rPr>
              <a:t>Jafnlaunavottun</a:t>
            </a:r>
          </a:p>
          <a:p>
            <a:pPr algn="ctr"/>
            <a:r>
              <a:rPr lang="is-IS" sz="1100" dirty="0">
                <a:solidFill>
                  <a:srgbClr val="FF0000"/>
                </a:solidFill>
              </a:rPr>
              <a:t>Starfsmatskerfi</a:t>
            </a:r>
          </a:p>
          <a:p>
            <a:pPr algn="ctr"/>
            <a:r>
              <a:rPr lang="is-IS" sz="1100" dirty="0">
                <a:solidFill>
                  <a:srgbClr val="FF0000"/>
                </a:solidFill>
              </a:rPr>
              <a:t>Ráðningarkerfi og ráðningar</a:t>
            </a:r>
          </a:p>
          <a:p>
            <a:pPr algn="ctr"/>
            <a:r>
              <a:rPr lang="is-IS" sz="1100" dirty="0">
                <a:solidFill>
                  <a:srgbClr val="FF0000"/>
                </a:solidFill>
              </a:rPr>
              <a:t>Ráðgjöf vegna kjarasamninga</a:t>
            </a:r>
          </a:p>
          <a:p>
            <a:pPr algn="ctr"/>
            <a:r>
              <a:rPr lang="is-IS" sz="1100" dirty="0">
                <a:solidFill>
                  <a:schemeClr val="tx2"/>
                </a:solidFill>
              </a:rPr>
              <a:t>Greiningar</a:t>
            </a:r>
          </a:p>
          <a:p>
            <a:pPr algn="ctr"/>
            <a:r>
              <a:rPr lang="is-IS" sz="1100" dirty="0">
                <a:solidFill>
                  <a:schemeClr val="tx2"/>
                </a:solidFill>
              </a:rPr>
              <a:t>Starfsáætlanir</a:t>
            </a:r>
          </a:p>
          <a:p>
            <a:pPr algn="ctr"/>
            <a:r>
              <a:rPr lang="is-IS" sz="1100" dirty="0">
                <a:solidFill>
                  <a:schemeClr val="tx2"/>
                </a:solidFill>
              </a:rPr>
              <a:t>Símenntun</a:t>
            </a:r>
          </a:p>
          <a:p>
            <a:pPr algn="ctr"/>
            <a:r>
              <a:rPr lang="is-IS" sz="1100" dirty="0">
                <a:solidFill>
                  <a:schemeClr val="tx2"/>
                </a:solidFill>
              </a:rPr>
              <a:t>Starfsþróun</a:t>
            </a:r>
          </a:p>
          <a:p>
            <a:pPr algn="ctr"/>
            <a:r>
              <a:rPr lang="is-IS" sz="1100" dirty="0">
                <a:solidFill>
                  <a:schemeClr val="tx2"/>
                </a:solidFill>
              </a:rPr>
              <a:t>Gæðamál</a:t>
            </a:r>
          </a:p>
          <a:p>
            <a:pPr algn="ctr"/>
            <a:r>
              <a:rPr lang="is-IS" sz="1100" dirty="0">
                <a:solidFill>
                  <a:srgbClr val="FF0000"/>
                </a:solidFill>
              </a:rPr>
              <a:t>Vinnuvernd- og öryggismál</a:t>
            </a:r>
          </a:p>
          <a:p>
            <a:pPr algn="ctr"/>
            <a:endParaRPr lang="is-IS" sz="1100" dirty="0">
              <a:solidFill>
                <a:schemeClr val="tx2"/>
              </a:solidFill>
            </a:endParaRPr>
          </a:p>
          <a:p>
            <a:pPr algn="ctr"/>
            <a:endParaRPr lang="is-IS" sz="1200" dirty="0">
              <a:solidFill>
                <a:schemeClr val="tx2"/>
              </a:solidFill>
            </a:endParaRPr>
          </a:p>
        </p:txBody>
      </p:sp>
      <p:sp>
        <p:nvSpPr>
          <p:cNvPr id="39" name="Speech Bubble: Rectangle 38">
            <a:extLst>
              <a:ext uri="{FF2B5EF4-FFF2-40B4-BE49-F238E27FC236}">
                <a16:creationId xmlns:a16="http://schemas.microsoft.com/office/drawing/2014/main" id="{6CC2D3D6-4B82-4BD5-9243-D3B993C5BD88}"/>
              </a:ext>
            </a:extLst>
          </p:cNvPr>
          <p:cNvSpPr/>
          <p:nvPr/>
        </p:nvSpPr>
        <p:spPr>
          <a:xfrm>
            <a:off x="8226394" y="1517341"/>
            <a:ext cx="1837332" cy="1178332"/>
          </a:xfrm>
          <a:prstGeom prst="wedgeRectCallout">
            <a:avLst>
              <a:gd name="adj1" fmla="val 2169"/>
              <a:gd name="adj2" fmla="val 80716"/>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s-IS" sz="1200" dirty="0">
                <a:solidFill>
                  <a:srgbClr val="FF0000"/>
                </a:solidFill>
              </a:rPr>
              <a:t>Hér er ætlunin að nýta betur starfsfólk á Breið í atvinnuverkefni s.s. Breið, Græna iðngarða í Flóahverfi, Grjótkelduflóa, Guðlaug </a:t>
            </a:r>
            <a:r>
              <a:rPr lang="is-IS" sz="1200" dirty="0" err="1">
                <a:solidFill>
                  <a:srgbClr val="FF0000"/>
                </a:solidFill>
              </a:rPr>
              <a:t>ofl</a:t>
            </a:r>
            <a:r>
              <a:rPr lang="is-IS" sz="1200" dirty="0">
                <a:solidFill>
                  <a:srgbClr val="FF0000"/>
                </a:solidFill>
              </a:rPr>
              <a:t>.</a:t>
            </a:r>
            <a:endParaRPr lang="en-US" sz="1200" dirty="0">
              <a:solidFill>
                <a:srgbClr val="FF0000"/>
              </a:solidFill>
            </a:endParaRPr>
          </a:p>
        </p:txBody>
      </p:sp>
    </p:spTree>
    <p:extLst>
      <p:ext uri="{BB962C8B-B14F-4D97-AF65-F5344CB8AC3E}">
        <p14:creationId xmlns:p14="http://schemas.microsoft.com/office/powerpoint/2010/main" val="165903574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B8A00-E04B-40CE-9572-5253ADD1EA41}"/>
              </a:ext>
            </a:extLst>
          </p:cNvPr>
          <p:cNvSpPr>
            <a:spLocks noGrp="1"/>
          </p:cNvSpPr>
          <p:nvPr>
            <p:ph type="ctrTitle"/>
          </p:nvPr>
        </p:nvSpPr>
        <p:spPr/>
        <p:txBody>
          <a:bodyPr/>
          <a:lstStyle/>
          <a:p>
            <a:r>
              <a:rPr lang="is-IS" dirty="0"/>
              <a:t>Ítarefni</a:t>
            </a:r>
            <a:endParaRPr lang="en-US" dirty="0"/>
          </a:p>
        </p:txBody>
      </p:sp>
      <p:sp>
        <p:nvSpPr>
          <p:cNvPr id="5" name="Subtitle 4">
            <a:extLst>
              <a:ext uri="{FF2B5EF4-FFF2-40B4-BE49-F238E27FC236}">
                <a16:creationId xmlns:a16="http://schemas.microsoft.com/office/drawing/2014/main" id="{00BAF744-1ED3-4D13-A822-BAA40DA6AEA0}"/>
              </a:ext>
            </a:extLst>
          </p:cNvPr>
          <p:cNvSpPr>
            <a:spLocks noGrp="1"/>
          </p:cNvSpPr>
          <p:nvPr>
            <p:ph type="subTitle" idx="1"/>
          </p:nvPr>
        </p:nvSpPr>
        <p:spPr/>
        <p:txBody>
          <a:bodyPr/>
          <a:lstStyle/>
          <a:p>
            <a:r>
              <a:rPr lang="is-IS" dirty="0"/>
              <a:t>Núverandi skipurit</a:t>
            </a:r>
            <a:endParaRPr lang="en-US" dirty="0"/>
          </a:p>
        </p:txBody>
      </p:sp>
    </p:spTree>
    <p:extLst>
      <p:ext uri="{BB962C8B-B14F-4D97-AF65-F5344CB8AC3E}">
        <p14:creationId xmlns:p14="http://schemas.microsoft.com/office/powerpoint/2010/main" val="3029307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11EE2933-390A-4CDF-85EE-F46054F3F344}"/>
              </a:ext>
            </a:extLst>
          </p:cNvPr>
          <p:cNvCxnSpPr>
            <a:cxnSpLocks/>
          </p:cNvCxnSpPr>
          <p:nvPr/>
        </p:nvCxnSpPr>
        <p:spPr>
          <a:xfrm flipH="1" flipV="1">
            <a:off x="2703703" y="2929628"/>
            <a:ext cx="1" cy="17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031A56A-503E-4A69-A8E6-E3456DF3BFC9}"/>
              </a:ext>
            </a:extLst>
          </p:cNvPr>
          <p:cNvCxnSpPr>
            <a:cxnSpLocks/>
          </p:cNvCxnSpPr>
          <p:nvPr/>
        </p:nvCxnSpPr>
        <p:spPr>
          <a:xfrm flipH="1" flipV="1">
            <a:off x="2701959" y="1197342"/>
            <a:ext cx="1" cy="17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660A7F72-13D8-4234-8531-797B09005916}"/>
              </a:ext>
            </a:extLst>
          </p:cNvPr>
          <p:cNvSpPr/>
          <p:nvPr/>
        </p:nvSpPr>
        <p:spPr>
          <a:xfrm>
            <a:off x="1418583" y="2936132"/>
            <a:ext cx="8443038"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chemeClr val="tx2"/>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cxnSp>
        <p:nvCxnSpPr>
          <p:cNvPr id="40" name="Straight Connector 39">
            <a:extLst>
              <a:ext uri="{FF2B5EF4-FFF2-40B4-BE49-F238E27FC236}">
                <a16:creationId xmlns:a16="http://schemas.microsoft.com/office/drawing/2014/main" id="{D055511E-6E3E-4F52-A5FF-1CD046747E47}"/>
              </a:ext>
            </a:extLst>
          </p:cNvPr>
          <p:cNvCxnSpPr/>
          <p:nvPr/>
        </p:nvCxnSpPr>
        <p:spPr>
          <a:xfrm>
            <a:off x="6981210" y="264162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BDBCD-B229-4A98-B271-29868B92BFB9}"/>
              </a:ext>
            </a:extLst>
          </p:cNvPr>
          <p:cNvCxnSpPr/>
          <p:nvPr/>
        </p:nvCxnSpPr>
        <p:spPr>
          <a:xfrm>
            <a:off x="9078622" y="264162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79E658-9F5D-472F-9064-1FFD6088A7D5}"/>
              </a:ext>
            </a:extLst>
          </p:cNvPr>
          <p:cNvCxnSpPr/>
          <p:nvPr/>
        </p:nvCxnSpPr>
        <p:spPr>
          <a:xfrm>
            <a:off x="4839548" y="2454960"/>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0A73D3-C09D-47A1-9436-A47477FE09C4}"/>
              </a:ext>
            </a:extLst>
          </p:cNvPr>
          <p:cNvCxnSpPr>
            <a:cxnSpLocks/>
            <a:stCxn id="33" idx="3"/>
          </p:cNvCxnSpPr>
          <p:nvPr/>
        </p:nvCxnSpPr>
        <p:spPr>
          <a:xfrm flipH="1">
            <a:off x="4573857" y="2456895"/>
            <a:ext cx="54043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stCxn id="10" idx="2"/>
          </p:cNvCxnSpPr>
          <p:nvPr/>
        </p:nvCxnSpPr>
        <p:spPr>
          <a:xfrm>
            <a:off x="6951787" y="755649"/>
            <a:ext cx="0" cy="172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B95096-D8C7-4C23-90D8-F57D0C4AAB9C}"/>
              </a:ext>
            </a:extLst>
          </p:cNvPr>
          <p:cNvSpPr/>
          <p:nvPr/>
        </p:nvSpPr>
        <p:spPr>
          <a:xfrm>
            <a:off x="1418583" y="4453961"/>
            <a:ext cx="8516698" cy="16085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fjármálasvið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Verkferlar</a:t>
            </a:r>
          </a:p>
          <a:p>
            <a:r>
              <a:rPr lang="is-IS" sz="1100" dirty="0">
                <a:solidFill>
                  <a:schemeClr val="tx2"/>
                </a:solidFill>
              </a:rPr>
              <a:t>Innkaup</a:t>
            </a:r>
          </a:p>
          <a:p>
            <a:r>
              <a:rPr lang="is-IS" sz="1100" dirty="0">
                <a:solidFill>
                  <a:schemeClr val="tx2"/>
                </a:solidFill>
              </a:rPr>
              <a:t>Greiningar og mælingar</a:t>
            </a:r>
          </a:p>
          <a:p>
            <a:r>
              <a:rPr lang="is-IS" sz="1100" dirty="0">
                <a:solidFill>
                  <a:schemeClr val="tx2"/>
                </a:solidFill>
              </a:rPr>
              <a:t>Fjárreiður og bókhald</a:t>
            </a:r>
          </a:p>
          <a:p>
            <a:r>
              <a:rPr lang="is-IS" sz="1100" dirty="0">
                <a:solidFill>
                  <a:schemeClr val="tx2"/>
                </a:solidFill>
              </a:rPr>
              <a:t>Launamál</a:t>
            </a:r>
            <a:endParaRPr lang="is-IS" sz="1000" dirty="0">
              <a:solidFill>
                <a:schemeClr val="tx2"/>
              </a:solidFill>
            </a:endParaRPr>
          </a:p>
        </p:txBody>
      </p:sp>
      <p:sp>
        <p:nvSpPr>
          <p:cNvPr id="7" name="Rectangle: Rounded Corners 6">
            <a:extLst>
              <a:ext uri="{FF2B5EF4-FFF2-40B4-BE49-F238E27FC236}">
                <a16:creationId xmlns:a16="http://schemas.microsoft.com/office/drawing/2014/main" id="{0A5B04A1-4EEF-475A-8246-CFF09D4552D9}"/>
              </a:ext>
            </a:extLst>
          </p:cNvPr>
          <p:cNvSpPr/>
          <p:nvPr/>
        </p:nvSpPr>
        <p:spPr>
          <a:xfrm>
            <a:off x="3954811"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600">
                <a:solidFill>
                  <a:schemeClr val="tx2"/>
                </a:solidFill>
              </a:rPr>
              <a:t>Velferðar- og mannréttindasvið</a:t>
            </a:r>
          </a:p>
          <a:p>
            <a:pPr algn="ctr"/>
            <a:r>
              <a:rPr lang="is-IS" sz="1100">
                <a:solidFill>
                  <a:schemeClr val="tx2"/>
                </a:solidFill>
              </a:rPr>
              <a:t>Félagsþjónusta</a:t>
            </a:r>
          </a:p>
          <a:p>
            <a:pPr algn="ctr"/>
            <a:r>
              <a:rPr lang="is-IS" sz="1100">
                <a:solidFill>
                  <a:schemeClr val="tx2"/>
                </a:solidFill>
              </a:rPr>
              <a:t>Málefni fatlaðra</a:t>
            </a:r>
          </a:p>
          <a:p>
            <a:pPr algn="ctr"/>
            <a:r>
              <a:rPr lang="is-IS" sz="1100">
                <a:solidFill>
                  <a:schemeClr val="tx2"/>
                </a:solidFill>
              </a:rPr>
              <a:t>Málefni aldraðra Barnavernd</a:t>
            </a:r>
          </a:p>
          <a:p>
            <a:pPr algn="ctr"/>
            <a:r>
              <a:rPr lang="is-IS" sz="1100">
                <a:solidFill>
                  <a:schemeClr val="tx2"/>
                </a:solidFill>
              </a:rPr>
              <a:t>Mannréttindi</a:t>
            </a: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6033787"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a:solidFill>
                  <a:schemeClr val="tx2"/>
                </a:solidFill>
              </a:rPr>
              <a:t>Skóla- og frístundasvið</a:t>
            </a:r>
          </a:p>
          <a:p>
            <a:pPr algn="ctr"/>
            <a:r>
              <a:rPr lang="is-IS" sz="1100">
                <a:solidFill>
                  <a:schemeClr val="tx2"/>
                </a:solidFill>
              </a:rPr>
              <a:t>Grunnskólar</a:t>
            </a:r>
            <a:endParaRPr lang="is-IS" sz="1100">
              <a:solidFill>
                <a:schemeClr val="tx2"/>
              </a:solidFill>
              <a:cs typeface="Calibri"/>
            </a:endParaRPr>
          </a:p>
          <a:p>
            <a:pPr algn="ctr"/>
            <a:r>
              <a:rPr lang="is-IS" sz="1100">
                <a:solidFill>
                  <a:schemeClr val="tx2"/>
                </a:solidFill>
              </a:rPr>
              <a:t>Leikskólar</a:t>
            </a:r>
            <a:endParaRPr lang="is-IS" sz="1100">
              <a:solidFill>
                <a:schemeClr val="tx2"/>
              </a:solidFill>
              <a:cs typeface="Calibri"/>
            </a:endParaRPr>
          </a:p>
          <a:p>
            <a:pPr algn="ctr"/>
            <a:r>
              <a:rPr lang="is-IS" sz="1100">
                <a:solidFill>
                  <a:schemeClr val="tx2"/>
                </a:solidFill>
              </a:rPr>
              <a:t>Tónlistarskóli</a:t>
            </a:r>
            <a:endParaRPr lang="is-IS" sz="1100">
              <a:solidFill>
                <a:schemeClr val="tx2"/>
              </a:solidFill>
              <a:cs typeface="Calibri"/>
            </a:endParaRPr>
          </a:p>
          <a:p>
            <a:pPr algn="ctr"/>
            <a:r>
              <a:rPr lang="is-IS" sz="1100">
                <a:solidFill>
                  <a:schemeClr val="tx2"/>
                </a:solidFill>
              </a:rPr>
              <a:t>Ungmennahús</a:t>
            </a:r>
            <a:endParaRPr lang="is-IS" sz="1100">
              <a:solidFill>
                <a:schemeClr val="tx2"/>
              </a:solidFill>
              <a:cs typeface="Calibri"/>
            </a:endParaRPr>
          </a:p>
          <a:p>
            <a:pPr algn="ctr"/>
            <a:r>
              <a:rPr lang="is-IS" sz="1100">
                <a:solidFill>
                  <a:schemeClr val="tx2"/>
                </a:solidFill>
              </a:rPr>
              <a:t>Dagforeldrar</a:t>
            </a:r>
            <a:endParaRPr lang="is-IS" sz="1100">
              <a:solidFill>
                <a:schemeClr val="tx2"/>
              </a:solidFill>
              <a:cs typeface="Calibri"/>
            </a:endParaRPr>
          </a:p>
          <a:p>
            <a:pPr algn="ctr"/>
            <a:r>
              <a:rPr lang="is-IS" sz="1100">
                <a:solidFill>
                  <a:schemeClr val="tx2"/>
                </a:solidFill>
              </a:rPr>
              <a:t>Íþróttir</a:t>
            </a:r>
            <a:endParaRPr lang="is-IS" sz="1100">
              <a:solidFill>
                <a:schemeClr val="tx2"/>
              </a:solidFill>
              <a:cs typeface="Calibri"/>
            </a:endParaRPr>
          </a:p>
          <a:p>
            <a:pPr algn="ctr"/>
            <a:r>
              <a:rPr lang="is-IS" sz="1100">
                <a:solidFill>
                  <a:schemeClr val="tx2"/>
                </a:solidFill>
              </a:rPr>
              <a:t>Íþróttamannvirki Sérfræðiþjónusta</a:t>
            </a:r>
            <a:endParaRPr lang="is-IS" sz="1100">
              <a:solidFill>
                <a:schemeClr val="tx2"/>
              </a:solidFill>
              <a:cs typeface="Calibri"/>
            </a:endParaRPr>
          </a:p>
          <a:p>
            <a:pPr algn="ctr"/>
            <a:r>
              <a:rPr lang="is-IS" sz="1100">
                <a:solidFill>
                  <a:schemeClr val="tx2"/>
                </a:solidFill>
              </a:rPr>
              <a:t>Forvarnir</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8204873"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a:solidFill>
                  <a:schemeClr val="tx2"/>
                </a:solidFill>
              </a:rPr>
              <a:t>Skipulags- og umhverfissvið</a:t>
            </a:r>
          </a:p>
          <a:p>
            <a:pPr algn="ctr"/>
            <a:r>
              <a:rPr lang="is-IS" sz="1100">
                <a:solidFill>
                  <a:schemeClr val="tx2"/>
                </a:solidFill>
              </a:rPr>
              <a:t>Skipulagsmál</a:t>
            </a:r>
            <a:endParaRPr lang="is-IS" sz="1100">
              <a:solidFill>
                <a:schemeClr val="tx2"/>
              </a:solidFill>
              <a:cs typeface="Calibri"/>
            </a:endParaRPr>
          </a:p>
          <a:p>
            <a:pPr algn="ctr"/>
            <a:r>
              <a:rPr lang="is-IS" sz="1100">
                <a:solidFill>
                  <a:schemeClr val="tx2"/>
                </a:solidFill>
              </a:rPr>
              <a:t> Byggingarmál</a:t>
            </a:r>
            <a:endParaRPr lang="is-IS" sz="1100">
              <a:solidFill>
                <a:schemeClr val="tx2"/>
              </a:solidFill>
              <a:cs typeface="Calibri"/>
            </a:endParaRPr>
          </a:p>
          <a:p>
            <a:pPr algn="ctr"/>
            <a:r>
              <a:rPr lang="is-IS" sz="1100">
                <a:solidFill>
                  <a:schemeClr val="tx2"/>
                </a:solidFill>
              </a:rPr>
              <a:t>Umhverfi</a:t>
            </a:r>
            <a:endParaRPr lang="is-IS" sz="1100">
              <a:solidFill>
                <a:schemeClr val="tx2"/>
              </a:solidFill>
              <a:cs typeface="Calibri"/>
            </a:endParaRPr>
          </a:p>
          <a:p>
            <a:pPr algn="ctr"/>
            <a:r>
              <a:rPr lang="is-IS" sz="1100">
                <a:solidFill>
                  <a:schemeClr val="tx2"/>
                </a:solidFill>
              </a:rPr>
              <a:t>Vinnuskóli</a:t>
            </a:r>
            <a:endParaRPr lang="is-IS" sz="1100">
              <a:solidFill>
                <a:schemeClr val="tx2"/>
              </a:solidFill>
              <a:cs typeface="Calibri"/>
            </a:endParaRPr>
          </a:p>
          <a:p>
            <a:pPr algn="ctr"/>
            <a:r>
              <a:rPr lang="is-IS" sz="1100">
                <a:solidFill>
                  <a:schemeClr val="tx2"/>
                </a:solidFill>
              </a:rPr>
              <a:t>Framkvæmdir</a:t>
            </a:r>
            <a:endParaRPr lang="is-IS" sz="1100">
              <a:solidFill>
                <a:schemeClr val="tx2"/>
              </a:solidFill>
              <a:cs typeface="Calibri"/>
            </a:endParaRPr>
          </a:p>
          <a:p>
            <a:pPr algn="ctr"/>
            <a:r>
              <a:rPr lang="is-IS" sz="1100">
                <a:solidFill>
                  <a:schemeClr val="tx2"/>
                </a:solidFill>
              </a:rPr>
              <a:t>Umsjón fasteigna</a:t>
            </a:r>
            <a:endParaRPr lang="is-IS" sz="1100">
              <a:solidFill>
                <a:schemeClr val="tx2"/>
              </a:solidFill>
              <a:cs typeface="Calibri"/>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855195" y="25188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Bæjarstjórn</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855195" y="94545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855195" y="161124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Bæjarstjóri</a:t>
            </a:r>
          </a:p>
        </p:txBody>
      </p:sp>
      <p:sp>
        <p:nvSpPr>
          <p:cNvPr id="25" name="Rectangle: Rounded Corners 24">
            <a:extLst>
              <a:ext uri="{FF2B5EF4-FFF2-40B4-BE49-F238E27FC236}">
                <a16:creationId xmlns:a16="http://schemas.microsoft.com/office/drawing/2014/main" id="{EC5AA498-8741-4B81-9123-437A6BE55A76}"/>
              </a:ext>
            </a:extLst>
          </p:cNvPr>
          <p:cNvSpPr/>
          <p:nvPr/>
        </p:nvSpPr>
        <p:spPr>
          <a:xfrm>
            <a:off x="3115014" y="1020371"/>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Menningar- og safnanefnd</a:t>
            </a:r>
          </a:p>
        </p:txBody>
      </p:sp>
      <p:sp>
        <p:nvSpPr>
          <p:cNvPr id="33" name="Rectangle: Rounded Corners 32">
            <a:extLst>
              <a:ext uri="{FF2B5EF4-FFF2-40B4-BE49-F238E27FC236}">
                <a16:creationId xmlns:a16="http://schemas.microsoft.com/office/drawing/2014/main" id="{2878D30D-85F4-4163-8E99-0E99BADC7144}"/>
              </a:ext>
            </a:extLst>
          </p:cNvPr>
          <p:cNvSpPr/>
          <p:nvPr/>
        </p:nvSpPr>
        <p:spPr>
          <a:xfrm>
            <a:off x="8142187" y="2270227"/>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Skipulags- og umhverfisráð</a:t>
            </a:r>
          </a:p>
        </p:txBody>
      </p:sp>
      <p:sp>
        <p:nvSpPr>
          <p:cNvPr id="34" name="Rectangle: Rounded Corners 33">
            <a:extLst>
              <a:ext uri="{FF2B5EF4-FFF2-40B4-BE49-F238E27FC236}">
                <a16:creationId xmlns:a16="http://schemas.microsoft.com/office/drawing/2014/main" id="{C98E6AC0-53BF-4283-97AA-E41CBA49D40B}"/>
              </a:ext>
            </a:extLst>
          </p:cNvPr>
          <p:cNvSpPr/>
          <p:nvPr/>
        </p:nvSpPr>
        <p:spPr>
          <a:xfrm>
            <a:off x="6033787" y="226829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Skóla- og </a:t>
            </a:r>
          </a:p>
          <a:p>
            <a:pPr algn="ctr"/>
            <a:r>
              <a:rPr lang="is-IS" sz="1200">
                <a:solidFill>
                  <a:schemeClr val="bg1"/>
                </a:solidFill>
              </a:rPr>
              <a:t>frístundaráð</a:t>
            </a:r>
          </a:p>
        </p:txBody>
      </p:sp>
      <p:sp>
        <p:nvSpPr>
          <p:cNvPr id="35" name="Rectangle: Rounded Corners 34">
            <a:extLst>
              <a:ext uri="{FF2B5EF4-FFF2-40B4-BE49-F238E27FC236}">
                <a16:creationId xmlns:a16="http://schemas.microsoft.com/office/drawing/2014/main" id="{A417FBA0-00B1-40A2-AB3E-85BDC7B337CA}"/>
              </a:ext>
            </a:extLst>
          </p:cNvPr>
          <p:cNvSpPr/>
          <p:nvPr/>
        </p:nvSpPr>
        <p:spPr>
          <a:xfrm>
            <a:off x="3921548" y="226829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Velferðar- og mannréttindaráð</a:t>
            </a:r>
          </a:p>
        </p:txBody>
      </p:sp>
      <p:cxnSp>
        <p:nvCxnSpPr>
          <p:cNvPr id="43" name="Straight Connector 42">
            <a:extLst>
              <a:ext uri="{FF2B5EF4-FFF2-40B4-BE49-F238E27FC236}">
                <a16:creationId xmlns:a16="http://schemas.microsoft.com/office/drawing/2014/main" id="{FBF8C974-C238-4522-9EB2-D6F69249C994}"/>
              </a:ext>
            </a:extLst>
          </p:cNvPr>
          <p:cNvCxnSpPr>
            <a:cxnSpLocks/>
          </p:cNvCxnSpPr>
          <p:nvPr/>
        </p:nvCxnSpPr>
        <p:spPr>
          <a:xfrm flipH="1">
            <a:off x="2753363" y="1197342"/>
            <a:ext cx="309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4F1AD76-66CE-4438-9E34-D3DB92A0919C}"/>
              </a:ext>
            </a:extLst>
          </p:cNvPr>
          <p:cNvCxnSpPr>
            <a:cxnSpLocks/>
          </p:cNvCxnSpPr>
          <p:nvPr/>
        </p:nvCxnSpPr>
        <p:spPr>
          <a:xfrm flipH="1">
            <a:off x="2698484" y="1197342"/>
            <a:ext cx="31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Arrow: Left-Right 30">
            <a:extLst>
              <a:ext uri="{FF2B5EF4-FFF2-40B4-BE49-F238E27FC236}">
                <a16:creationId xmlns:a16="http://schemas.microsoft.com/office/drawing/2014/main" id="{7D39667D-A05B-47B8-A1D9-7B807B72510C}"/>
              </a:ext>
            </a:extLst>
          </p:cNvPr>
          <p:cNvSpPr/>
          <p:nvPr/>
        </p:nvSpPr>
        <p:spPr>
          <a:xfrm>
            <a:off x="4622717" y="5027568"/>
            <a:ext cx="4705350" cy="810061"/>
          </a:xfrm>
          <a:prstGeom prst="lef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a:t>Þverfagleg teymisvinna (föst teymi eins og heilsueflandi samfélag, snemmtæk íhlutun, stofnanalóðir, barnvænt samfélag</a:t>
            </a:r>
            <a:r>
              <a:rPr lang="is-IS" sz="1100">
                <a:solidFill>
                  <a:schemeClr val="bg1"/>
                </a:solidFill>
              </a:rPr>
              <a:t>, vinnuskóli)</a:t>
            </a:r>
          </a:p>
        </p:txBody>
      </p:sp>
      <p:sp>
        <p:nvSpPr>
          <p:cNvPr id="32" name="Rectangle 31">
            <a:extLst>
              <a:ext uri="{FF2B5EF4-FFF2-40B4-BE49-F238E27FC236}">
                <a16:creationId xmlns:a16="http://schemas.microsoft.com/office/drawing/2014/main" id="{B6EE2BF4-AECE-4F95-B723-BE3063E1A3D4}"/>
              </a:ext>
            </a:extLst>
          </p:cNvPr>
          <p:cNvSpPr/>
          <p:nvPr/>
        </p:nvSpPr>
        <p:spPr>
          <a:xfrm>
            <a:off x="21568" y="74299"/>
            <a:ext cx="5285331" cy="78258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a:solidFill>
                  <a:schemeClr val="tx2"/>
                </a:solidFill>
              </a:rPr>
              <a:t>Skipurit Akraneskaupstaðar</a:t>
            </a:r>
          </a:p>
        </p:txBody>
      </p:sp>
      <p:sp>
        <p:nvSpPr>
          <p:cNvPr id="46" name="Rectangle: Rounded Corners 45">
            <a:extLst>
              <a:ext uri="{FF2B5EF4-FFF2-40B4-BE49-F238E27FC236}">
                <a16:creationId xmlns:a16="http://schemas.microsoft.com/office/drawing/2014/main" id="{AEF2F07B-DDA9-424E-8D18-5119D3A6F506}"/>
              </a:ext>
            </a:extLst>
          </p:cNvPr>
          <p:cNvSpPr/>
          <p:nvPr/>
        </p:nvSpPr>
        <p:spPr>
          <a:xfrm>
            <a:off x="4416982" y="6175658"/>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7134883" y="6175658"/>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27" name="Straight Connector 26">
            <a:extLst>
              <a:ext uri="{FF2B5EF4-FFF2-40B4-BE49-F238E27FC236}">
                <a16:creationId xmlns:a16="http://schemas.microsoft.com/office/drawing/2014/main" id="{71163E36-07E1-4286-8A3F-FEA812AA5934}"/>
              </a:ext>
            </a:extLst>
          </p:cNvPr>
          <p:cNvCxnSpPr>
            <a:cxnSpLocks/>
          </p:cNvCxnSpPr>
          <p:nvPr/>
        </p:nvCxnSpPr>
        <p:spPr>
          <a:xfrm flipH="1">
            <a:off x="2698484" y="1836303"/>
            <a:ext cx="31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77854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A495DAB8-18F4-433E-852E-41C2373DC1CF}"/>
              </a:ext>
            </a:extLst>
          </p:cNvPr>
          <p:cNvSpPr/>
          <p:nvPr/>
        </p:nvSpPr>
        <p:spPr>
          <a:xfrm>
            <a:off x="149574" y="2784615"/>
            <a:ext cx="11134455"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chemeClr val="tx2"/>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sp>
        <p:nvSpPr>
          <p:cNvPr id="30" name="Rectangle: Rounded Corners 29">
            <a:extLst>
              <a:ext uri="{FF2B5EF4-FFF2-40B4-BE49-F238E27FC236}">
                <a16:creationId xmlns:a16="http://schemas.microsoft.com/office/drawing/2014/main" id="{B563548D-40A6-4595-9426-CE4A48CAFEFB}"/>
              </a:ext>
            </a:extLst>
          </p:cNvPr>
          <p:cNvSpPr/>
          <p:nvPr/>
        </p:nvSpPr>
        <p:spPr>
          <a:xfrm>
            <a:off x="149574" y="4302444"/>
            <a:ext cx="11231595" cy="16085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fjármálasvið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Verkferlar</a:t>
            </a:r>
          </a:p>
          <a:p>
            <a:r>
              <a:rPr lang="is-IS" sz="1100" dirty="0">
                <a:solidFill>
                  <a:schemeClr val="tx2"/>
                </a:solidFill>
              </a:rPr>
              <a:t>Innkaup</a:t>
            </a:r>
          </a:p>
          <a:p>
            <a:r>
              <a:rPr lang="is-IS" sz="1100" dirty="0">
                <a:solidFill>
                  <a:schemeClr val="tx2"/>
                </a:solidFill>
              </a:rPr>
              <a:t>Greiningar og mælingar</a:t>
            </a:r>
          </a:p>
          <a:p>
            <a:r>
              <a:rPr lang="is-IS" sz="1100" dirty="0">
                <a:solidFill>
                  <a:schemeClr val="tx2"/>
                </a:solidFill>
              </a:rPr>
              <a:t>Fjárreiður og bókhald</a:t>
            </a:r>
          </a:p>
          <a:p>
            <a:r>
              <a:rPr lang="is-IS" sz="1100" dirty="0">
                <a:solidFill>
                  <a:schemeClr val="tx2"/>
                </a:solidFill>
              </a:rPr>
              <a:t>Launamál</a:t>
            </a:r>
            <a:endParaRPr lang="is-IS" sz="1000" dirty="0">
              <a:solidFill>
                <a:schemeClr val="tx2"/>
              </a:solidFill>
            </a:endParaRPr>
          </a:p>
        </p:txBody>
      </p:sp>
      <p:cxnSp>
        <p:nvCxnSpPr>
          <p:cNvPr id="55" name="Straight Connector 54">
            <a:extLst>
              <a:ext uri="{FF2B5EF4-FFF2-40B4-BE49-F238E27FC236}">
                <a16:creationId xmlns:a16="http://schemas.microsoft.com/office/drawing/2014/main" id="{15BE57AF-0C67-427D-B98A-33703D0FF7BB}"/>
              </a:ext>
            </a:extLst>
          </p:cNvPr>
          <p:cNvCxnSpPr>
            <a:cxnSpLocks/>
          </p:cNvCxnSpPr>
          <p:nvPr/>
        </p:nvCxnSpPr>
        <p:spPr>
          <a:xfrm flipV="1">
            <a:off x="7962594" y="2322549"/>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667CF3-66EF-4C3F-A49F-0C656F02A828}"/>
              </a:ext>
            </a:extLst>
          </p:cNvPr>
          <p:cNvCxnSpPr>
            <a:cxnSpLocks/>
          </p:cNvCxnSpPr>
          <p:nvPr/>
        </p:nvCxnSpPr>
        <p:spPr>
          <a:xfrm flipV="1">
            <a:off x="9437551" y="519808"/>
            <a:ext cx="0" cy="2340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p:cNvCxnSpPr>
          <p:nvPr/>
        </p:nvCxnSpPr>
        <p:spPr>
          <a:xfrm flipV="1">
            <a:off x="11052536" y="2322549"/>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5176279" y="2322550"/>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355189" y="2322550"/>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A9BD25-787F-46A9-866C-FF7A8BA9F0BD}"/>
              </a:ext>
            </a:extLst>
          </p:cNvPr>
          <p:cNvCxnSpPr>
            <a:cxnSpLocks/>
          </p:cNvCxnSpPr>
          <p:nvPr/>
        </p:nvCxnSpPr>
        <p:spPr>
          <a:xfrm flipV="1">
            <a:off x="6951787" y="2322551"/>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951787" y="755649"/>
            <a:ext cx="0" cy="13593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615789"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Skólaþjónusta</a:t>
            </a:r>
          </a:p>
          <a:p>
            <a:pPr algn="ctr"/>
            <a:r>
              <a:rPr lang="is-IS" sz="1100" b="1">
                <a:solidFill>
                  <a:schemeClr val="tx2"/>
                </a:solidFill>
              </a:rPr>
              <a:t>Verkefnastjóri</a:t>
            </a:r>
          </a:p>
          <a:p>
            <a:pPr algn="ctr"/>
            <a:r>
              <a:rPr lang="is-IS" sz="1100" b="1">
                <a:solidFill>
                  <a:schemeClr val="tx2"/>
                </a:solidFill>
              </a:rPr>
              <a:t>Talmeinafræðingur</a:t>
            </a:r>
          </a:p>
          <a:p>
            <a:pPr algn="ctr"/>
            <a:r>
              <a:rPr lang="is-IS" sz="1100">
                <a:solidFill>
                  <a:schemeClr val="tx2"/>
                </a:solidFill>
              </a:rPr>
              <a:t>Þverfagleg þjónusta sérfræðinga</a:t>
            </a: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5697623"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Leikskólamál</a:t>
            </a:r>
            <a:endParaRPr lang="is-IS" sz="1600">
              <a:solidFill>
                <a:schemeClr val="tx2"/>
              </a:solidFill>
            </a:endParaRPr>
          </a:p>
          <a:p>
            <a:pPr algn="ctr"/>
            <a:r>
              <a:rPr lang="is-IS" sz="1100" b="1">
                <a:solidFill>
                  <a:schemeClr val="tx2"/>
                </a:solidFill>
              </a:rPr>
              <a:t>Skólastjórnendur</a:t>
            </a:r>
          </a:p>
          <a:p>
            <a:pPr algn="ctr"/>
            <a:r>
              <a:rPr lang="is-IS" sz="1100">
                <a:solidFill>
                  <a:schemeClr val="tx2"/>
                </a:solidFill>
              </a:rPr>
              <a:t>Akrasel</a:t>
            </a:r>
          </a:p>
          <a:p>
            <a:pPr algn="ctr"/>
            <a:r>
              <a:rPr lang="is-IS" sz="1100">
                <a:solidFill>
                  <a:schemeClr val="tx2"/>
                </a:solidFill>
              </a:rPr>
              <a:t>Garðasel</a:t>
            </a:r>
          </a:p>
          <a:p>
            <a:pPr algn="ctr"/>
            <a:r>
              <a:rPr lang="is-IS" sz="1100">
                <a:solidFill>
                  <a:schemeClr val="tx2"/>
                </a:solidFill>
              </a:rPr>
              <a:t>Teigasel</a:t>
            </a:r>
          </a:p>
          <a:p>
            <a:pPr algn="ctr"/>
            <a:r>
              <a:rPr lang="is-IS" sz="1100">
                <a:solidFill>
                  <a:schemeClr val="tx2"/>
                </a:solidFill>
              </a:rPr>
              <a:t>Vallarsel</a:t>
            </a:r>
          </a:p>
          <a:p>
            <a:pPr algn="ctr"/>
            <a:r>
              <a:rPr lang="is-IS" sz="1100">
                <a:solidFill>
                  <a:schemeClr val="tx2"/>
                </a:solidFill>
              </a:rPr>
              <a:t>Dagforeldrar</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8787565"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Æskulýðs- og forvarnarmál</a:t>
            </a:r>
          </a:p>
          <a:p>
            <a:pPr algn="ctr"/>
            <a:r>
              <a:rPr lang="is-IS" sz="1100" b="1">
                <a:solidFill>
                  <a:schemeClr val="tx2"/>
                </a:solidFill>
              </a:rPr>
              <a:t>Forstöðumaður</a:t>
            </a:r>
          </a:p>
          <a:p>
            <a:pPr algn="ctr"/>
            <a:r>
              <a:rPr lang="is-IS" sz="1100">
                <a:solidFill>
                  <a:schemeClr val="tx2"/>
                </a:solidFill>
              </a:rPr>
              <a:t>Forvarnir</a:t>
            </a:r>
          </a:p>
          <a:p>
            <a:pPr algn="ctr"/>
            <a:r>
              <a:rPr lang="is-IS" sz="1100">
                <a:solidFill>
                  <a:schemeClr val="tx2"/>
                </a:solidFill>
              </a:rPr>
              <a:t>Heilsueflandi samfélag</a:t>
            </a:r>
          </a:p>
          <a:p>
            <a:pPr algn="ctr"/>
            <a:r>
              <a:rPr lang="is-IS" sz="1100">
                <a:solidFill>
                  <a:schemeClr val="tx2"/>
                </a:solidFill>
              </a:rPr>
              <a:t>Þorpið</a:t>
            </a:r>
          </a:p>
          <a:p>
            <a:pPr algn="ctr"/>
            <a:r>
              <a:rPr lang="is-IS" sz="1100">
                <a:solidFill>
                  <a:schemeClr val="tx2"/>
                </a:solidFill>
              </a:rPr>
              <a:t>Arnardalur</a:t>
            </a:r>
          </a:p>
          <a:p>
            <a:pPr algn="ctr"/>
            <a:r>
              <a:rPr lang="is-IS" sz="1100">
                <a:solidFill>
                  <a:schemeClr val="tx2"/>
                </a:solidFill>
              </a:rPr>
              <a:t>Hvíta húsið</a:t>
            </a:r>
          </a:p>
          <a:p>
            <a:pPr algn="ctr"/>
            <a:r>
              <a:rPr lang="is-IS" sz="1100">
                <a:solidFill>
                  <a:schemeClr val="tx2"/>
                </a:solidFill>
              </a:rPr>
              <a:t>Sumarnámskeið</a:t>
            </a:r>
          </a:p>
          <a:p>
            <a:pPr algn="ctr"/>
            <a:endParaRPr lang="is-IS" sz="10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855195" y="25188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Skóla- og frístundaráð</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855195" y="94545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Sviðsstjóri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855195" y="161124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Skóla- og frístundasvið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855195" y="604346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p:cNvCxnSpPr>
          <p:nvPr/>
        </p:nvCxnSpPr>
        <p:spPr>
          <a:xfrm flipV="1">
            <a:off x="6951787" y="176003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348088" y="2322549"/>
            <a:ext cx="7704448"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242594"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Heilsa og íþróttamál</a:t>
            </a:r>
          </a:p>
          <a:p>
            <a:pPr algn="ctr"/>
            <a:r>
              <a:rPr lang="is-IS" sz="1100" b="1">
                <a:solidFill>
                  <a:schemeClr val="tx2"/>
                </a:solidFill>
              </a:rPr>
              <a:t>Forstöðumaður</a:t>
            </a:r>
          </a:p>
          <a:p>
            <a:pPr algn="ctr"/>
            <a:r>
              <a:rPr lang="is-IS" sz="1100">
                <a:solidFill>
                  <a:schemeClr val="tx2"/>
                </a:solidFill>
              </a:rPr>
              <a:t>Akraneshöll</a:t>
            </a:r>
          </a:p>
          <a:p>
            <a:pPr algn="ctr"/>
            <a:r>
              <a:rPr lang="is-IS" sz="1100">
                <a:solidFill>
                  <a:schemeClr val="tx2"/>
                </a:solidFill>
              </a:rPr>
              <a:t>Íþróttahús Jaðarsbakkar</a:t>
            </a:r>
          </a:p>
          <a:p>
            <a:pPr algn="ctr"/>
            <a:r>
              <a:rPr lang="is-IS" sz="1100">
                <a:solidFill>
                  <a:schemeClr val="tx2"/>
                </a:solidFill>
              </a:rPr>
              <a:t>Sundlaug Jaðarsbakkar</a:t>
            </a:r>
          </a:p>
          <a:p>
            <a:pPr algn="ctr"/>
            <a:r>
              <a:rPr lang="is-IS" sz="1100">
                <a:solidFill>
                  <a:schemeClr val="tx2"/>
                </a:solidFill>
              </a:rPr>
              <a:t>Íþróttahús Vesturgötu</a:t>
            </a:r>
          </a:p>
          <a:p>
            <a:pPr algn="ctr"/>
            <a:r>
              <a:rPr lang="is-IS" sz="1100">
                <a:solidFill>
                  <a:schemeClr val="tx2"/>
                </a:solidFill>
              </a:rPr>
              <a:t>Bjarnalaug</a:t>
            </a: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156706"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Grunnskólamál</a:t>
            </a:r>
          </a:p>
          <a:p>
            <a:pPr algn="ctr"/>
            <a:r>
              <a:rPr lang="is-IS" sz="1100" b="1">
                <a:solidFill>
                  <a:schemeClr val="tx2"/>
                </a:solidFill>
              </a:rPr>
              <a:t>Skólastjórnendur</a:t>
            </a:r>
          </a:p>
          <a:p>
            <a:pPr algn="ctr"/>
            <a:r>
              <a:rPr lang="is-IS" sz="1100">
                <a:solidFill>
                  <a:schemeClr val="tx2"/>
                </a:solidFill>
              </a:rPr>
              <a:t>Brekkubæjarskóli</a:t>
            </a:r>
          </a:p>
          <a:p>
            <a:pPr algn="ctr"/>
            <a:r>
              <a:rPr lang="is-IS" sz="1100">
                <a:solidFill>
                  <a:schemeClr val="tx2"/>
                </a:solidFill>
              </a:rPr>
              <a:t>Grundaskóli</a:t>
            </a:r>
          </a:p>
          <a:p>
            <a:pPr algn="ctr"/>
            <a:r>
              <a:rPr lang="is-IS" sz="1100">
                <a:solidFill>
                  <a:schemeClr val="tx2"/>
                </a:solidFill>
              </a:rPr>
              <a:t>Grundasel</a:t>
            </a:r>
          </a:p>
          <a:p>
            <a:pPr algn="ctr"/>
            <a:r>
              <a:rPr lang="is-IS" sz="1100">
                <a:solidFill>
                  <a:schemeClr val="tx2"/>
                </a:solidFill>
              </a:rPr>
              <a:t>Brekkusel</a:t>
            </a:r>
          </a:p>
          <a:p>
            <a:pPr algn="ctr"/>
            <a:r>
              <a:rPr lang="is-IS" sz="1100">
                <a:solidFill>
                  <a:schemeClr val="tx2"/>
                </a:solidFill>
              </a:rPr>
              <a:t>Krakkasel</a:t>
            </a:r>
          </a:p>
          <a:p>
            <a:pPr algn="ctr"/>
            <a:endParaRPr lang="is-IS" sz="1000">
              <a:solidFill>
                <a:schemeClr val="tx2"/>
              </a:solidFill>
            </a:endParaRPr>
          </a:p>
        </p:txBody>
      </p:sp>
      <p:sp>
        <p:nvSpPr>
          <p:cNvPr id="54" name="Rectangle: Rounded Corners 53">
            <a:extLst>
              <a:ext uri="{FF2B5EF4-FFF2-40B4-BE49-F238E27FC236}">
                <a16:creationId xmlns:a16="http://schemas.microsoft.com/office/drawing/2014/main" id="{93CF7219-F2E6-4F9D-84A7-2AC8BE5A215E}"/>
              </a:ext>
            </a:extLst>
          </p:cNvPr>
          <p:cNvSpPr/>
          <p:nvPr/>
        </p:nvSpPr>
        <p:spPr>
          <a:xfrm>
            <a:off x="10332536"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Tónlistarskóli</a:t>
            </a:r>
          </a:p>
          <a:p>
            <a:pPr algn="ctr"/>
            <a:r>
              <a:rPr lang="is-IS" sz="1100" b="1">
                <a:solidFill>
                  <a:schemeClr val="tx2"/>
                </a:solidFill>
              </a:rPr>
              <a:t>Skólastjóri</a:t>
            </a:r>
          </a:p>
          <a:p>
            <a:pPr algn="ctr"/>
            <a:r>
              <a:rPr lang="is-IS" sz="1100">
                <a:solidFill>
                  <a:schemeClr val="tx2"/>
                </a:solidFill>
              </a:rPr>
              <a:t>Tónlistarkennsla</a:t>
            </a:r>
          </a:p>
        </p:txBody>
      </p:sp>
      <p:cxnSp>
        <p:nvCxnSpPr>
          <p:cNvPr id="26" name="Straight Connector 25">
            <a:extLst>
              <a:ext uri="{FF2B5EF4-FFF2-40B4-BE49-F238E27FC236}">
                <a16:creationId xmlns:a16="http://schemas.microsoft.com/office/drawing/2014/main" id="{7CA27BA3-5691-4F70-8D13-96FCAB4BF847}"/>
              </a:ext>
            </a:extLst>
          </p:cNvPr>
          <p:cNvCxnSpPr>
            <a:cxnSpLocks/>
          </p:cNvCxnSpPr>
          <p:nvPr/>
        </p:nvCxnSpPr>
        <p:spPr>
          <a:xfrm flipH="1">
            <a:off x="8048380" y="511595"/>
            <a:ext cx="13891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48BF74EE-FEA2-4EB6-AF67-4AF3FB2DCB95}"/>
              </a:ext>
            </a:extLst>
          </p:cNvPr>
          <p:cNvSpPr/>
          <p:nvPr/>
        </p:nvSpPr>
        <p:spPr>
          <a:xfrm>
            <a:off x="8615632" y="931562"/>
            <a:ext cx="1611933"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Ungmennaráð</a:t>
            </a:r>
          </a:p>
        </p:txBody>
      </p:sp>
      <p:sp>
        <p:nvSpPr>
          <p:cNvPr id="25" name="Rectangle 24">
            <a:extLst>
              <a:ext uri="{FF2B5EF4-FFF2-40B4-BE49-F238E27FC236}">
                <a16:creationId xmlns:a16="http://schemas.microsoft.com/office/drawing/2014/main" id="{6B735DEC-D21D-416F-8511-668CFBDDC1F3}"/>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a:solidFill>
                  <a:schemeClr val="tx2"/>
                </a:solidFill>
              </a:rPr>
              <a:t>Skóla- og frístundasvið</a:t>
            </a:r>
          </a:p>
        </p:txBody>
      </p:sp>
    </p:spTree>
    <p:extLst>
      <p:ext uri="{BB962C8B-B14F-4D97-AF65-F5344CB8AC3E}">
        <p14:creationId xmlns:p14="http://schemas.microsoft.com/office/powerpoint/2010/main" val="124137960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B0F7D2D-358B-46AB-9EE5-E3CF8FA88EB2}"/>
              </a:ext>
            </a:extLst>
          </p:cNvPr>
          <p:cNvSpPr/>
          <p:nvPr/>
        </p:nvSpPr>
        <p:spPr>
          <a:xfrm>
            <a:off x="149575" y="2784615"/>
            <a:ext cx="10729618"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rgbClr val="002060"/>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sp>
        <p:nvSpPr>
          <p:cNvPr id="26" name="Rectangle: Rounded Corners 25">
            <a:extLst>
              <a:ext uri="{FF2B5EF4-FFF2-40B4-BE49-F238E27FC236}">
                <a16:creationId xmlns:a16="http://schemas.microsoft.com/office/drawing/2014/main" id="{1CAA808F-4E43-4990-A5D0-9EAA893E86EC}"/>
              </a:ext>
            </a:extLst>
          </p:cNvPr>
          <p:cNvSpPr/>
          <p:nvPr/>
        </p:nvSpPr>
        <p:spPr>
          <a:xfrm>
            <a:off x="149575" y="4302444"/>
            <a:ext cx="10823226" cy="16085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fjármálasvið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Verkferlar</a:t>
            </a:r>
          </a:p>
          <a:p>
            <a:r>
              <a:rPr lang="is-IS" sz="1100" dirty="0">
                <a:solidFill>
                  <a:srgbClr val="002060"/>
                </a:solidFill>
              </a:rPr>
              <a:t>Innkaup</a:t>
            </a:r>
          </a:p>
          <a:p>
            <a:r>
              <a:rPr lang="is-IS" sz="1100" dirty="0">
                <a:solidFill>
                  <a:schemeClr val="tx2"/>
                </a:solidFill>
              </a:rPr>
              <a:t>Greiningar og mælingar</a:t>
            </a:r>
          </a:p>
          <a:p>
            <a:r>
              <a:rPr lang="is-IS" sz="1100" dirty="0">
                <a:solidFill>
                  <a:schemeClr val="tx2"/>
                </a:solidFill>
              </a:rPr>
              <a:t>Fjárreiður og bókhald</a:t>
            </a:r>
          </a:p>
          <a:p>
            <a:r>
              <a:rPr lang="is-IS" sz="1100" dirty="0">
                <a:solidFill>
                  <a:schemeClr val="tx2"/>
                </a:solidFill>
              </a:rPr>
              <a:t>Launamál</a:t>
            </a:r>
            <a:endParaRPr lang="is-IS" sz="1000" dirty="0">
              <a:solidFill>
                <a:schemeClr val="tx2"/>
              </a:solidFill>
            </a:endParaRPr>
          </a:p>
        </p:txBody>
      </p:sp>
      <p:cxnSp>
        <p:nvCxnSpPr>
          <p:cNvPr id="23" name="Straight Connector 22">
            <a:extLst>
              <a:ext uri="{FF2B5EF4-FFF2-40B4-BE49-F238E27FC236}">
                <a16:creationId xmlns:a16="http://schemas.microsoft.com/office/drawing/2014/main" id="{99B5AD13-5642-42D5-B1EA-E22C72DE88F4}"/>
              </a:ext>
            </a:extLst>
          </p:cNvPr>
          <p:cNvCxnSpPr>
            <a:cxnSpLocks/>
          </p:cNvCxnSpPr>
          <p:nvPr/>
        </p:nvCxnSpPr>
        <p:spPr>
          <a:xfrm flipV="1">
            <a:off x="10330516" y="2354635"/>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BE57AF-0C67-427D-B98A-33703D0FF7BB}"/>
              </a:ext>
            </a:extLst>
          </p:cNvPr>
          <p:cNvCxnSpPr>
            <a:cxnSpLocks/>
          </p:cNvCxnSpPr>
          <p:nvPr/>
        </p:nvCxnSpPr>
        <p:spPr>
          <a:xfrm flipV="1">
            <a:off x="8782361" y="23588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5699473" y="23588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4174956" y="235888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A9BD25-787F-46A9-866C-FF7A8BA9F0BD}"/>
              </a:ext>
            </a:extLst>
          </p:cNvPr>
          <p:cNvCxnSpPr>
            <a:cxnSpLocks/>
          </p:cNvCxnSpPr>
          <p:nvPr/>
        </p:nvCxnSpPr>
        <p:spPr>
          <a:xfrm flipV="1">
            <a:off x="7226270" y="235888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454482" y="787733"/>
            <a:ext cx="0" cy="13593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3435556" y="2760130"/>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Byggingarmál</a:t>
            </a:r>
          </a:p>
          <a:p>
            <a:pPr algn="ctr"/>
            <a:r>
              <a:rPr lang="is-IS" sz="1100" b="1">
                <a:solidFill>
                  <a:schemeClr val="tx2"/>
                </a:solidFill>
              </a:rPr>
              <a:t>Byggingarfulltrúi</a:t>
            </a:r>
          </a:p>
          <a:p>
            <a:pPr algn="ctr"/>
            <a:r>
              <a:rPr lang="is-IS" sz="1100" b="1">
                <a:solidFill>
                  <a:schemeClr val="tx2"/>
                </a:solidFill>
              </a:rPr>
              <a:t>Þjónustufulltrúi</a:t>
            </a:r>
          </a:p>
          <a:p>
            <a:pPr algn="ctr"/>
            <a:r>
              <a:rPr lang="is-IS" sz="1100">
                <a:solidFill>
                  <a:schemeClr val="tx2"/>
                </a:solidFill>
              </a:rPr>
              <a:t>Lóðamál</a:t>
            </a:r>
          </a:p>
          <a:p>
            <a:pPr algn="ctr"/>
            <a:r>
              <a:rPr lang="is-IS" sz="1100">
                <a:solidFill>
                  <a:schemeClr val="tx2"/>
                </a:solidFill>
              </a:rPr>
              <a:t>Kortavefur</a:t>
            </a:r>
          </a:p>
          <a:p>
            <a:pPr algn="ctr"/>
            <a:r>
              <a:rPr lang="is-IS" sz="1100">
                <a:solidFill>
                  <a:schemeClr val="tx2"/>
                </a:solidFill>
              </a:rPr>
              <a:t>Lóðavefur</a:t>
            </a:r>
          </a:p>
          <a:p>
            <a:pPr algn="ctr"/>
            <a:r>
              <a:rPr lang="is-IS" sz="1100">
                <a:solidFill>
                  <a:schemeClr val="tx2"/>
                </a:solidFill>
              </a:rPr>
              <a:t>Eignaskipta- yfirlýsingar</a:t>
            </a:r>
          </a:p>
          <a:p>
            <a:pPr algn="ctr"/>
            <a:r>
              <a:rPr lang="is-IS" sz="1100">
                <a:solidFill>
                  <a:schemeClr val="tx2"/>
                </a:solidFill>
              </a:rPr>
              <a:t>Lóðaleigu-samningar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6517390" y="2769326"/>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Umhverfismál</a:t>
            </a:r>
          </a:p>
          <a:p>
            <a:pPr algn="ctr"/>
            <a:r>
              <a:rPr lang="is-IS" sz="1100" b="1">
                <a:solidFill>
                  <a:schemeClr val="tx2"/>
                </a:solidFill>
              </a:rPr>
              <a:t>Umhverfisstjóri</a:t>
            </a:r>
          </a:p>
          <a:p>
            <a:pPr algn="ctr"/>
            <a:r>
              <a:rPr lang="is-IS" sz="1100">
                <a:solidFill>
                  <a:schemeClr val="tx2"/>
                </a:solidFill>
              </a:rPr>
              <a:t>Sorphirða og endurvinnsla</a:t>
            </a:r>
          </a:p>
          <a:p>
            <a:pPr algn="ctr"/>
            <a:r>
              <a:rPr lang="is-IS" sz="1100">
                <a:solidFill>
                  <a:schemeClr val="tx2"/>
                </a:solidFill>
              </a:rPr>
              <a:t>Loftlagsmál</a:t>
            </a:r>
          </a:p>
          <a:p>
            <a:pPr algn="ctr"/>
            <a:r>
              <a:rPr lang="is-IS" sz="1100">
                <a:solidFill>
                  <a:schemeClr val="tx2"/>
                </a:solidFill>
              </a:rPr>
              <a:t>Rekstur opinna svæða</a:t>
            </a:r>
          </a:p>
          <a:p>
            <a:pPr algn="ctr"/>
            <a:r>
              <a:rPr lang="is-IS" sz="1100">
                <a:solidFill>
                  <a:schemeClr val="tx2"/>
                </a:solidFill>
              </a:rPr>
              <a:t>Garða og græn svæði</a:t>
            </a:r>
          </a:p>
          <a:p>
            <a:pPr algn="ctr"/>
            <a:r>
              <a:rPr lang="is-IS" sz="1100">
                <a:solidFill>
                  <a:schemeClr val="tx2"/>
                </a:solidFill>
              </a:rPr>
              <a:t>Leikvellir</a:t>
            </a:r>
          </a:p>
          <a:p>
            <a:pPr algn="ctr"/>
            <a:r>
              <a:rPr lang="is-IS" sz="1100">
                <a:solidFill>
                  <a:schemeClr val="tx2"/>
                </a:solidFill>
              </a:rPr>
              <a:t>Stofnanalóðir</a:t>
            </a:r>
          </a:p>
          <a:p>
            <a:pPr algn="ctr"/>
            <a:r>
              <a:rPr lang="is-IS" sz="1100">
                <a:solidFill>
                  <a:schemeClr val="tx2"/>
                </a:solidFill>
              </a:rPr>
              <a:t>Náttúruvernd</a:t>
            </a:r>
          </a:p>
          <a:p>
            <a:pPr algn="ctr"/>
            <a:r>
              <a:rPr lang="is-IS" sz="1100">
                <a:solidFill>
                  <a:schemeClr val="tx2"/>
                </a:solidFill>
              </a:rPr>
              <a:t>Umhverfisverðlaun</a:t>
            </a:r>
          </a:p>
          <a:p>
            <a:pPr algn="ctr"/>
            <a:r>
              <a:rPr lang="is-IS" sz="1100">
                <a:solidFill>
                  <a:schemeClr val="tx2"/>
                </a:solidFill>
              </a:rPr>
              <a:t>Bláfáninn</a:t>
            </a:r>
          </a:p>
          <a:p>
            <a:pPr algn="ctr"/>
            <a:r>
              <a:rPr lang="is-IS" sz="1100">
                <a:solidFill>
                  <a:schemeClr val="tx2"/>
                </a:solidFill>
              </a:rPr>
              <a:t>Vinnuskólinn</a:t>
            </a:r>
          </a:p>
          <a:p>
            <a:pPr algn="ctr"/>
            <a:endParaRPr lang="is-IS" sz="12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357890" y="283967"/>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Skipulags- og umhverfisráð</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357890" y="97754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Sviðsstjóri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357890" y="1643326"/>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Skipulags- og umhverfissvið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17390" y="6050995"/>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p:cNvCxnSpPr>
          <p:nvPr/>
        </p:nvCxnSpPr>
        <p:spPr>
          <a:xfrm flipV="1">
            <a:off x="6454482" y="1792116"/>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4167855" y="2354635"/>
            <a:ext cx="6162661" cy="4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8062361" y="27432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Samgöngur og framkvæmdir</a:t>
            </a:r>
          </a:p>
          <a:p>
            <a:pPr algn="ctr"/>
            <a:r>
              <a:rPr lang="is-IS" sz="1100" b="1">
                <a:solidFill>
                  <a:schemeClr val="tx2"/>
                </a:solidFill>
              </a:rPr>
              <a:t>Rekstrarstjóri</a:t>
            </a:r>
          </a:p>
          <a:p>
            <a:pPr algn="ctr"/>
            <a:r>
              <a:rPr lang="is-IS" sz="1100" b="1">
                <a:solidFill>
                  <a:schemeClr val="tx2"/>
                </a:solidFill>
              </a:rPr>
              <a:t>Verkefnastjórar</a:t>
            </a:r>
          </a:p>
          <a:p>
            <a:pPr algn="ctr"/>
            <a:r>
              <a:rPr lang="is-IS" sz="1100">
                <a:solidFill>
                  <a:schemeClr val="tx2"/>
                </a:solidFill>
              </a:rPr>
              <a:t>Áhaldahús</a:t>
            </a:r>
          </a:p>
          <a:p>
            <a:pPr algn="ctr"/>
            <a:r>
              <a:rPr lang="is-IS" sz="1100">
                <a:solidFill>
                  <a:schemeClr val="tx2"/>
                </a:solidFill>
              </a:rPr>
              <a:t>Útboðsmál</a:t>
            </a:r>
          </a:p>
          <a:p>
            <a:pPr algn="ctr"/>
            <a:r>
              <a:rPr lang="is-IS" sz="1100">
                <a:solidFill>
                  <a:schemeClr val="tx2"/>
                </a:solidFill>
              </a:rPr>
              <a:t>Snjómokstur</a:t>
            </a:r>
          </a:p>
          <a:p>
            <a:pPr algn="ctr"/>
            <a:r>
              <a:rPr lang="is-IS" sz="1100">
                <a:solidFill>
                  <a:schemeClr val="tx2"/>
                </a:solidFill>
              </a:rPr>
              <a:t>Viðhald fasteigna</a:t>
            </a:r>
          </a:p>
          <a:p>
            <a:pPr algn="ctr"/>
            <a:r>
              <a:rPr lang="is-IS" sz="1100">
                <a:solidFill>
                  <a:schemeClr val="tx2"/>
                </a:solidFill>
              </a:rPr>
              <a:t>Akranesstrætó</a:t>
            </a:r>
          </a:p>
          <a:p>
            <a:pPr algn="ctr"/>
            <a:r>
              <a:rPr lang="is-IS" sz="1100">
                <a:solidFill>
                  <a:schemeClr val="tx2"/>
                </a:solidFill>
              </a:rPr>
              <a:t>Gatnagerð og viðhald gatna</a:t>
            </a:r>
          </a:p>
          <a:p>
            <a:pPr algn="ctr"/>
            <a:r>
              <a:rPr lang="is-IS" sz="1100">
                <a:solidFill>
                  <a:schemeClr val="tx2"/>
                </a:solidFill>
              </a:rPr>
              <a:t>Framkvæmdir</a:t>
            </a:r>
          </a:p>
          <a:p>
            <a:pPr algn="ctr"/>
            <a:endParaRPr lang="is-IS" sz="1100">
              <a:solidFill>
                <a:schemeClr val="tx2"/>
              </a:solidFill>
            </a:endParaRPr>
          </a:p>
          <a:p>
            <a:pPr algn="ctr"/>
            <a:endParaRPr lang="is-IS" sz="1100">
              <a:solidFill>
                <a:schemeClr val="tx2"/>
              </a:solidFill>
            </a:endParaRPr>
          </a:p>
          <a:p>
            <a:pPr algn="ctr"/>
            <a:endParaRPr lang="is-IS" sz="1100">
              <a:solidFill>
                <a:schemeClr val="tx2"/>
              </a:solidFill>
            </a:endParaRPr>
          </a:p>
          <a:p>
            <a:pPr algn="ctr"/>
            <a:endParaRPr lang="is-IS" sz="14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976473" y="27432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Skipulagsmál</a:t>
            </a:r>
            <a:endParaRPr lang="is-IS" sz="1000">
              <a:solidFill>
                <a:schemeClr val="tx2"/>
              </a:solidFill>
            </a:endParaRPr>
          </a:p>
          <a:p>
            <a:pPr algn="ctr"/>
            <a:r>
              <a:rPr lang="is-IS" sz="1100" b="1">
                <a:solidFill>
                  <a:schemeClr val="tx2"/>
                </a:solidFill>
              </a:rPr>
              <a:t>Skipulagsfulltrúi</a:t>
            </a:r>
          </a:p>
          <a:p>
            <a:pPr algn="ctr"/>
            <a:r>
              <a:rPr lang="is-IS" sz="1100" b="1">
                <a:solidFill>
                  <a:schemeClr val="tx2"/>
                </a:solidFill>
              </a:rPr>
              <a:t>Þjónustufulltrúi</a:t>
            </a:r>
          </a:p>
          <a:p>
            <a:pPr algn="ctr"/>
            <a:r>
              <a:rPr lang="is-IS" sz="1100">
                <a:solidFill>
                  <a:schemeClr val="tx2"/>
                </a:solidFill>
              </a:rPr>
              <a:t>Aðalskipulag</a:t>
            </a:r>
          </a:p>
          <a:p>
            <a:pPr algn="ctr"/>
            <a:r>
              <a:rPr lang="is-IS" sz="1100">
                <a:solidFill>
                  <a:schemeClr val="tx2"/>
                </a:solidFill>
              </a:rPr>
              <a:t>Deiliskipulag</a:t>
            </a:r>
          </a:p>
          <a:p>
            <a:pPr algn="ctr"/>
            <a:r>
              <a:rPr lang="is-IS" sz="1100">
                <a:solidFill>
                  <a:schemeClr val="tx2"/>
                </a:solidFill>
              </a:rPr>
              <a:t>Skipulagsmál</a:t>
            </a:r>
          </a:p>
          <a:p>
            <a:pPr algn="ctr"/>
            <a:endParaRPr lang="is-IS" sz="1400">
              <a:solidFill>
                <a:schemeClr val="tx2"/>
              </a:solidFill>
            </a:endParaRPr>
          </a:p>
        </p:txBody>
      </p:sp>
      <p:sp>
        <p:nvSpPr>
          <p:cNvPr id="22" name="Rectangle: Rounded Corners 21">
            <a:extLst>
              <a:ext uri="{FF2B5EF4-FFF2-40B4-BE49-F238E27FC236}">
                <a16:creationId xmlns:a16="http://schemas.microsoft.com/office/drawing/2014/main" id="{5F2BC1B4-BACF-4BAA-ACA6-1C4E81A3748D}"/>
              </a:ext>
            </a:extLst>
          </p:cNvPr>
          <p:cNvSpPr/>
          <p:nvPr/>
        </p:nvSpPr>
        <p:spPr>
          <a:xfrm>
            <a:off x="9603804" y="2743281"/>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Slökkvilið</a:t>
            </a:r>
          </a:p>
          <a:p>
            <a:pPr algn="ctr"/>
            <a:r>
              <a:rPr lang="is-IS" sz="1100" b="1">
                <a:solidFill>
                  <a:schemeClr val="tx2"/>
                </a:solidFill>
              </a:rPr>
              <a:t>Slökkviliðsstjóri</a:t>
            </a:r>
          </a:p>
          <a:p>
            <a:pPr algn="ctr"/>
            <a:r>
              <a:rPr lang="is-IS" sz="1100" b="1">
                <a:solidFill>
                  <a:schemeClr val="tx2"/>
                </a:solidFill>
              </a:rPr>
              <a:t>Eldvarnareftirlits-fulltrúi</a:t>
            </a:r>
          </a:p>
          <a:p>
            <a:pPr algn="ctr"/>
            <a:r>
              <a:rPr lang="is-IS" sz="1100">
                <a:solidFill>
                  <a:schemeClr val="tx2"/>
                </a:solidFill>
              </a:rPr>
              <a:t>Rekstur slökkviliðs</a:t>
            </a:r>
            <a:endParaRPr lang="is-IS" sz="1400">
              <a:solidFill>
                <a:schemeClr val="tx2"/>
              </a:solidFill>
            </a:endParaRPr>
          </a:p>
          <a:p>
            <a:pPr algn="ctr"/>
            <a:r>
              <a:rPr lang="is-IS" sz="1100">
                <a:solidFill>
                  <a:schemeClr val="tx2"/>
                </a:solidFill>
              </a:rPr>
              <a:t>Eldvarnareftirlit</a:t>
            </a:r>
          </a:p>
          <a:p>
            <a:pPr algn="ctr"/>
            <a:endParaRPr lang="is-IS" sz="1000">
              <a:solidFill>
                <a:schemeClr val="tx2"/>
              </a:solidFill>
            </a:endParaRPr>
          </a:p>
        </p:txBody>
      </p:sp>
      <p:sp>
        <p:nvSpPr>
          <p:cNvPr id="21" name="Rectangle: Rounded Corners 20">
            <a:extLst>
              <a:ext uri="{FF2B5EF4-FFF2-40B4-BE49-F238E27FC236}">
                <a16:creationId xmlns:a16="http://schemas.microsoft.com/office/drawing/2014/main" id="{247BA1EC-0899-4A2E-A7DD-DCAAFB89AF3A}"/>
              </a:ext>
            </a:extLst>
          </p:cNvPr>
          <p:cNvSpPr/>
          <p:nvPr/>
        </p:nvSpPr>
        <p:spPr>
          <a:xfrm>
            <a:off x="4187996" y="6050995"/>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24" name="Rectangle 23">
            <a:extLst>
              <a:ext uri="{FF2B5EF4-FFF2-40B4-BE49-F238E27FC236}">
                <a16:creationId xmlns:a16="http://schemas.microsoft.com/office/drawing/2014/main" id="{254EE30B-40CC-4549-9E3C-4A4FF7F8EFF2}"/>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a:solidFill>
                  <a:schemeClr val="tx2"/>
                </a:solidFill>
              </a:rPr>
              <a:t>Skipulags- og umhverfissvið</a:t>
            </a:r>
          </a:p>
        </p:txBody>
      </p:sp>
    </p:spTree>
    <p:extLst>
      <p:ext uri="{BB962C8B-B14F-4D97-AF65-F5344CB8AC3E}">
        <p14:creationId xmlns:p14="http://schemas.microsoft.com/office/powerpoint/2010/main" val="249576218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D9AFD4-4765-4CF0-9A41-E3C3BF3F0480}"/>
              </a:ext>
            </a:extLst>
          </p:cNvPr>
          <p:cNvSpPr>
            <a:spLocks noGrp="1"/>
          </p:cNvSpPr>
          <p:nvPr>
            <p:ph type="title"/>
          </p:nvPr>
        </p:nvSpPr>
        <p:spPr/>
        <p:txBody>
          <a:bodyPr/>
          <a:lstStyle/>
          <a:p>
            <a:r>
              <a:rPr lang="is-IS" dirty="0">
                <a:solidFill>
                  <a:schemeClr val="tx2">
                    <a:lumMod val="75000"/>
                  </a:schemeClr>
                </a:solidFill>
              </a:rPr>
              <a:t>MARKMIÐ SKIPURITSBREYTINGA 2021 (framhald)</a:t>
            </a:r>
            <a:endParaRPr lang="en-US" dirty="0"/>
          </a:p>
        </p:txBody>
      </p:sp>
      <p:sp>
        <p:nvSpPr>
          <p:cNvPr id="3" name="Content Placeholder 2">
            <a:extLst>
              <a:ext uri="{FF2B5EF4-FFF2-40B4-BE49-F238E27FC236}">
                <a16:creationId xmlns:a16="http://schemas.microsoft.com/office/drawing/2014/main" id="{F5930008-B16A-4A6F-A921-E34A97E5FB57}"/>
              </a:ext>
            </a:extLst>
          </p:cNvPr>
          <p:cNvSpPr>
            <a:spLocks noGrp="1"/>
          </p:cNvSpPr>
          <p:nvPr>
            <p:ph idx="1"/>
          </p:nvPr>
        </p:nvSpPr>
        <p:spPr/>
        <p:txBody>
          <a:bodyPr>
            <a:normAutofit fontScale="85000" lnSpcReduction="10000"/>
          </a:bodyPr>
          <a:lstStyle/>
          <a:p>
            <a:pPr marL="0" indent="0" algn="just">
              <a:lnSpc>
                <a:spcPct val="107000"/>
              </a:lnSpc>
              <a:spcBef>
                <a:spcPts val="0"/>
              </a:spcBef>
              <a:buNone/>
            </a:pPr>
            <a:r>
              <a:rPr lang="is-IS" sz="1800" b="1" dirty="0">
                <a:effectLst/>
                <a:ea typeface="Calibri" panose="020F0502020204030204" pitchFamily="34" charset="0"/>
                <a:cs typeface="Times New Roman" panose="02020603050405020304" pitchFamily="18" charset="0"/>
              </a:rPr>
              <a:t>Á </a:t>
            </a:r>
            <a:r>
              <a:rPr lang="is-IS" sz="1800" b="1" dirty="0">
                <a:solidFill>
                  <a:schemeClr val="accent1"/>
                </a:solidFill>
                <a:effectLst/>
                <a:ea typeface="Calibri" panose="020F0502020204030204" pitchFamily="34" charset="0"/>
                <a:cs typeface="Times New Roman" panose="02020603050405020304" pitchFamily="18" charset="0"/>
              </a:rPr>
              <a:t>stjórnsýslu- og fjármálasviði </a:t>
            </a:r>
            <a:r>
              <a:rPr lang="is-IS" sz="1800" b="1" dirty="0">
                <a:effectLst/>
                <a:ea typeface="Calibri" panose="020F0502020204030204" pitchFamily="34" charset="0"/>
                <a:cs typeface="Times New Roman" panose="02020603050405020304" pitchFamily="18" charset="0"/>
              </a:rPr>
              <a:t>átti að: </a:t>
            </a:r>
            <a:r>
              <a:rPr lang="is-IS" sz="1800" dirty="0">
                <a:effectLst/>
                <a:ea typeface="Calibri" panose="020F0502020204030204" pitchFamily="34" charset="0"/>
                <a:cs typeface="Times New Roman" panose="02020603050405020304" pitchFamily="18" charset="0"/>
              </a:rPr>
              <a:t>​</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Auka notkun og greiningu gagna og tölfræði í stefnumótandi ákvörðunartöku ásamt eflingu miðlægra innkaupa​ með ráðningu verkefnastjóra sem hafi m.a. það hlutverk að vinna með sameiginleg innkaup fyrir stofnanir Akraneskaupstaðar í samvinnu við forstöðumenn en viðkomandi hafi jafnframt yfir að ráða greiningarhæfni og komi að öðrum hefðbundnum verkefnum innan sviðsins (ársreikningsgerð, fjárhagsáætlunargerð og mánaðar- og árshlutauppgjörum). Ráðningunni er m.a. ætlað að stuðla að hagstæðari innkaupum hjá Akraneskaupstað í heild.</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Ráðning mannauðsstjóra til eflingar mannauðsmála s.s. jafnlaunavottun, starfsþróunarmál, menntun starfsmanna, vinna með streitu og aukin veikindi starfsmanna og tekist á við samskiptavanda og eflingu upplýsingamiðlunar og styrkingu vinnustaðamenningar þar sem áhersla er á þjónustumiðaða hugsun og þverfaglegt samstarf​.</a:t>
            </a:r>
            <a:endParaRPr lang="en-US" sz="1800"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en-US" sz="1800"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is-IS" sz="1800" b="1" dirty="0">
                <a:effectLst/>
                <a:ea typeface="Calibri" panose="020F0502020204030204" pitchFamily="34" charset="0"/>
                <a:cs typeface="Times New Roman" panose="02020603050405020304" pitchFamily="18" charset="0"/>
              </a:rPr>
              <a:t>Á </a:t>
            </a:r>
            <a:r>
              <a:rPr lang="is-IS" sz="1800" b="1" dirty="0">
                <a:solidFill>
                  <a:schemeClr val="accent1"/>
                </a:solidFill>
                <a:effectLst/>
                <a:ea typeface="Calibri" panose="020F0502020204030204" pitchFamily="34" charset="0"/>
                <a:cs typeface="Times New Roman" panose="02020603050405020304" pitchFamily="18" charset="0"/>
              </a:rPr>
              <a:t>velferðar- og mannréttindasviði </a:t>
            </a:r>
            <a:r>
              <a:rPr lang="is-IS" sz="1800" b="1" dirty="0">
                <a:effectLst/>
                <a:ea typeface="Calibri" panose="020F0502020204030204" pitchFamily="34" charset="0"/>
                <a:cs typeface="Times New Roman" panose="02020603050405020304" pitchFamily="18" charset="0"/>
              </a:rPr>
              <a:t>átti að: </a:t>
            </a:r>
            <a:r>
              <a:rPr lang="is-IS" sz="1800" dirty="0">
                <a:effectLst/>
                <a:ea typeface="Calibri" panose="020F0502020204030204" pitchFamily="34" charset="0"/>
                <a:cs typeface="Times New Roman" panose="02020603050405020304" pitchFamily="18" charset="0"/>
              </a:rPr>
              <a:t>​</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Ráða inn forstöðumann í búsetuþjónustu fatlaðra á Beykiskógum til að efla þjónustu við skjólstæðinga​.</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Ráða inn verkefnastjóra í snemmtæka íhlutun og til að sinna verkefninu barnvænt samfélag. Áhersla á að setja börn í forgang​. Samstarf við skólasvið. </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Ráða tímabundið inn einstakling til að mæta auknu álagi í barnavernd​.</a:t>
            </a:r>
          </a:p>
          <a:p>
            <a:pPr marL="342900" lvl="0" indent="-342900" algn="just">
              <a:lnSpc>
                <a:spcPct val="107000"/>
              </a:lnSpc>
              <a:spcBef>
                <a:spcPts val="0"/>
              </a:spcBef>
              <a:buFont typeface="Arial" panose="020B0604020202020204" pitchFamily="34" charset="0"/>
              <a:buChar char="•"/>
            </a:pPr>
            <a:endParaRPr lang="is-IS" sz="1800" dirty="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is-IS" sz="1800" b="1" dirty="0">
                <a:effectLst/>
                <a:ea typeface="Calibri" panose="020F0502020204030204" pitchFamily="34" charset="0"/>
                <a:cs typeface="Times New Roman" panose="02020603050405020304" pitchFamily="18" charset="0"/>
              </a:rPr>
              <a:t>Á </a:t>
            </a:r>
            <a:r>
              <a:rPr lang="is-IS" sz="1800" b="1" dirty="0">
                <a:solidFill>
                  <a:schemeClr val="accent1"/>
                </a:solidFill>
                <a:effectLst/>
                <a:ea typeface="Calibri" panose="020F0502020204030204" pitchFamily="34" charset="0"/>
                <a:cs typeface="Times New Roman" panose="02020603050405020304" pitchFamily="18" charset="0"/>
              </a:rPr>
              <a:t>skipulags- og umhverfissviði </a:t>
            </a:r>
            <a:r>
              <a:rPr lang="is-IS" sz="1800" b="1" dirty="0">
                <a:effectLst/>
                <a:ea typeface="Calibri" panose="020F0502020204030204" pitchFamily="34" charset="0"/>
                <a:cs typeface="Times New Roman" panose="02020603050405020304" pitchFamily="18" charset="0"/>
              </a:rPr>
              <a:t>átti að styrkja: </a:t>
            </a:r>
            <a:r>
              <a:rPr lang="is-IS" sz="1800" dirty="0">
                <a:effectLst/>
                <a:ea typeface="Calibri" panose="020F0502020204030204" pitchFamily="34" charset="0"/>
                <a:cs typeface="Times New Roman" panose="02020603050405020304" pitchFamily="18" charset="0"/>
              </a:rPr>
              <a:t>​</a:t>
            </a:r>
            <a:endParaRPr lang="en-US" sz="18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800" dirty="0">
                <a:effectLst/>
                <a:ea typeface="Calibri" panose="020F0502020204030204" pitchFamily="34" charset="0"/>
                <a:cs typeface="Times New Roman" panose="02020603050405020304" pitchFamily="18" charset="0"/>
              </a:rPr>
              <a:t>Skipulagsmál með ráðningu skipulagsfulltrúa til að mæta auknu álagi á sviðinu og ætlunin að nýta sóknartækifæri til fjölgunar íbúa og aðgerða til stuðnings samfélaginu með öflugri uppbyggingu innviða​.</a:t>
            </a:r>
            <a:endParaRPr lang="is-IS" sz="1800" dirty="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endParaRPr lang="is-IS" sz="1800" dirty="0">
              <a:effectLst/>
              <a:ea typeface="Calibri" panose="020F0502020204030204" pitchFamily="34" charset="0"/>
              <a:cs typeface="Times New Roman" panose="02020603050405020304" pitchFamily="18" charset="0"/>
            </a:endParaRPr>
          </a:p>
          <a:p>
            <a:pPr marL="0" lvl="0" indent="0" algn="just">
              <a:lnSpc>
                <a:spcPct val="107000"/>
              </a:lnSpc>
              <a:spcBef>
                <a:spcPts val="0"/>
              </a:spcBef>
              <a:buNone/>
            </a:pPr>
            <a:endParaRPr lang="en-US" sz="23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94477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6DEFEEBD-C609-42D3-A74F-D4414392EAB5}"/>
              </a:ext>
            </a:extLst>
          </p:cNvPr>
          <p:cNvSpPr/>
          <p:nvPr/>
        </p:nvSpPr>
        <p:spPr>
          <a:xfrm>
            <a:off x="149574" y="2784615"/>
            <a:ext cx="11013491"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rgbClr val="002060"/>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sp>
        <p:nvSpPr>
          <p:cNvPr id="34" name="Rectangle: Rounded Corners 33">
            <a:extLst>
              <a:ext uri="{FF2B5EF4-FFF2-40B4-BE49-F238E27FC236}">
                <a16:creationId xmlns:a16="http://schemas.microsoft.com/office/drawing/2014/main" id="{950D8F13-BC91-450D-8AA4-2DFEA951351D}"/>
              </a:ext>
            </a:extLst>
          </p:cNvPr>
          <p:cNvSpPr/>
          <p:nvPr/>
        </p:nvSpPr>
        <p:spPr>
          <a:xfrm>
            <a:off x="149575" y="4302444"/>
            <a:ext cx="11109576" cy="16085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fjármálasvið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Verkferlar</a:t>
            </a:r>
          </a:p>
          <a:p>
            <a:r>
              <a:rPr lang="is-IS" sz="1100" dirty="0">
                <a:solidFill>
                  <a:srgbClr val="002060"/>
                </a:solidFill>
              </a:rPr>
              <a:t>Innkaup</a:t>
            </a:r>
          </a:p>
          <a:p>
            <a:r>
              <a:rPr lang="is-IS" sz="1100" dirty="0">
                <a:solidFill>
                  <a:schemeClr val="tx2"/>
                </a:solidFill>
              </a:rPr>
              <a:t>Greiningar og mælingar</a:t>
            </a:r>
          </a:p>
          <a:p>
            <a:r>
              <a:rPr lang="is-IS" sz="1100" dirty="0">
                <a:solidFill>
                  <a:schemeClr val="tx2"/>
                </a:solidFill>
              </a:rPr>
              <a:t>Fjárreiður og bókhald</a:t>
            </a:r>
          </a:p>
          <a:p>
            <a:r>
              <a:rPr lang="is-IS" sz="1100" dirty="0">
                <a:solidFill>
                  <a:schemeClr val="tx2"/>
                </a:solidFill>
              </a:rPr>
              <a:t>Launamál</a:t>
            </a:r>
            <a:endParaRPr lang="is-IS" sz="1000" dirty="0">
              <a:solidFill>
                <a:schemeClr val="tx2"/>
              </a:solidFill>
            </a:endParaRPr>
          </a:p>
        </p:txBody>
      </p:sp>
      <p:cxnSp>
        <p:nvCxnSpPr>
          <p:cNvPr id="35" name="Straight Connector 34">
            <a:extLst>
              <a:ext uri="{FF2B5EF4-FFF2-40B4-BE49-F238E27FC236}">
                <a16:creationId xmlns:a16="http://schemas.microsoft.com/office/drawing/2014/main" id="{FFB84172-FA20-4A6E-B395-E785E1816849}"/>
              </a:ext>
            </a:extLst>
          </p:cNvPr>
          <p:cNvCxnSpPr>
            <a:cxnSpLocks/>
          </p:cNvCxnSpPr>
          <p:nvPr/>
        </p:nvCxnSpPr>
        <p:spPr>
          <a:xfrm flipV="1">
            <a:off x="9732044" y="511490"/>
            <a:ext cx="0" cy="18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p:cNvCxnSpPr>
          <p:nvPr/>
        </p:nvCxnSpPr>
        <p:spPr>
          <a:xfrm flipV="1">
            <a:off x="7336797" y="1776074"/>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667CF3-66EF-4C3F-A49F-0C656F02A828}"/>
              </a:ext>
            </a:extLst>
          </p:cNvPr>
          <p:cNvCxnSpPr>
            <a:cxnSpLocks/>
          </p:cNvCxnSpPr>
          <p:nvPr/>
        </p:nvCxnSpPr>
        <p:spPr>
          <a:xfrm flipV="1">
            <a:off x="8983804" y="2347490"/>
            <a:ext cx="0" cy="5751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p:cNvCxnSpPr>
          <p:nvPr/>
        </p:nvCxnSpPr>
        <p:spPr>
          <a:xfrm flipH="1" flipV="1">
            <a:off x="10595129" y="2338589"/>
            <a:ext cx="3695" cy="5625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5734342" y="2338591"/>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4096399" y="2338591"/>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A9BD25-787F-46A9-866C-FF7A8BA9F0BD}"/>
              </a:ext>
            </a:extLst>
          </p:cNvPr>
          <p:cNvCxnSpPr>
            <a:cxnSpLocks/>
          </p:cNvCxnSpPr>
          <p:nvPr/>
        </p:nvCxnSpPr>
        <p:spPr>
          <a:xfrm flipV="1">
            <a:off x="7336797" y="233859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7336797" y="771691"/>
            <a:ext cx="0" cy="13593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3338011" y="27398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Félagsþjónusta</a:t>
            </a:r>
          </a:p>
          <a:p>
            <a:pPr algn="ctr"/>
            <a:r>
              <a:rPr lang="is-IS" sz="1100" b="1">
                <a:solidFill>
                  <a:schemeClr val="tx2"/>
                </a:solidFill>
              </a:rPr>
              <a:t>Félagsmálastjóri og félagsráðgjafar</a:t>
            </a:r>
          </a:p>
          <a:p>
            <a:pPr algn="ctr"/>
            <a:r>
              <a:rPr lang="is-IS" sz="1100">
                <a:solidFill>
                  <a:schemeClr val="tx2"/>
                </a:solidFill>
              </a:rPr>
              <a:t>Fjárhagsaðstoð</a:t>
            </a:r>
          </a:p>
          <a:p>
            <a:pPr algn="ctr"/>
            <a:r>
              <a:rPr lang="is-IS" sz="1100">
                <a:solidFill>
                  <a:schemeClr val="tx2"/>
                </a:solidFill>
              </a:rPr>
              <a:t>Félagsleg og fjárhagsleg ráðgjöf</a:t>
            </a:r>
          </a:p>
          <a:p>
            <a:pPr algn="ctr"/>
            <a:r>
              <a:rPr lang="is-IS" sz="1100">
                <a:solidFill>
                  <a:schemeClr val="tx2"/>
                </a:solidFill>
              </a:rPr>
              <a:t>Stuðningsþjónusta</a:t>
            </a:r>
          </a:p>
          <a:p>
            <a:pPr algn="ctr"/>
            <a:r>
              <a:rPr lang="is-IS" sz="1100">
                <a:solidFill>
                  <a:schemeClr val="tx2"/>
                </a:solidFill>
              </a:rPr>
              <a:t>Málefni útlendinga</a:t>
            </a:r>
          </a:p>
          <a:p>
            <a:pPr algn="ctr"/>
            <a:r>
              <a:rPr lang="is-IS" sz="1100">
                <a:solidFill>
                  <a:schemeClr val="tx2"/>
                </a:solidFill>
              </a:rPr>
              <a:t>Virkniúrræði</a:t>
            </a:r>
          </a:p>
          <a:p>
            <a:pPr algn="ctr"/>
            <a:r>
              <a:rPr lang="is-IS" sz="1100">
                <a:solidFill>
                  <a:schemeClr val="tx2"/>
                </a:solidFill>
              </a:rPr>
              <a:t>Endurhæfingar-húsið Hver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9857735" y="27398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aldraða</a:t>
            </a:r>
          </a:p>
          <a:p>
            <a:pPr algn="ctr"/>
            <a:r>
              <a:rPr lang="is-IS" sz="1100" b="1">
                <a:solidFill>
                  <a:schemeClr val="tx2"/>
                </a:solidFill>
              </a:rPr>
              <a:t>Forstöðumaður</a:t>
            </a:r>
          </a:p>
          <a:p>
            <a:pPr algn="ctr"/>
            <a:r>
              <a:rPr lang="is-IS" sz="1100">
                <a:solidFill>
                  <a:schemeClr val="tx2"/>
                </a:solidFill>
              </a:rPr>
              <a:t>Stuðningsþjónusta</a:t>
            </a:r>
          </a:p>
          <a:p>
            <a:pPr algn="ctr"/>
            <a:r>
              <a:rPr lang="is-IS" sz="1100">
                <a:solidFill>
                  <a:schemeClr val="tx2"/>
                </a:solidFill>
              </a:rPr>
              <a:t>Heimsending matar</a:t>
            </a:r>
          </a:p>
          <a:p>
            <a:pPr algn="ctr"/>
            <a:r>
              <a:rPr lang="is-IS" sz="1100">
                <a:solidFill>
                  <a:schemeClr val="tx2"/>
                </a:solidFill>
              </a:rPr>
              <a:t>Félagsstarf</a:t>
            </a:r>
          </a:p>
          <a:p>
            <a:pPr algn="ctr"/>
            <a:r>
              <a:rPr lang="is-IS" sz="1100">
                <a:solidFill>
                  <a:schemeClr val="tx2"/>
                </a:solidFill>
              </a:rPr>
              <a:t>Heilsuefling</a:t>
            </a:r>
          </a:p>
          <a:p>
            <a:pPr algn="ctr"/>
            <a:r>
              <a:rPr lang="is-IS" sz="1100">
                <a:solidFill>
                  <a:schemeClr val="tx2"/>
                </a:solidFill>
              </a:rPr>
              <a:t>Akstursþjónusta</a:t>
            </a:r>
          </a:p>
          <a:p>
            <a:pPr algn="ctr"/>
            <a:endParaRPr lang="is-IS" sz="1200">
              <a:solidFill>
                <a:schemeClr val="tx2"/>
              </a:solidFill>
            </a:endParaRP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6597873" y="27398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Heimili og húsnæði</a:t>
            </a:r>
          </a:p>
          <a:p>
            <a:pPr algn="ctr"/>
            <a:r>
              <a:rPr lang="is-IS" sz="1100">
                <a:solidFill>
                  <a:schemeClr val="tx2"/>
                </a:solidFill>
              </a:rPr>
              <a:t>Félagslegt leiguhúsnæði</a:t>
            </a:r>
          </a:p>
          <a:p>
            <a:pPr algn="ctr"/>
            <a:r>
              <a:rPr lang="is-IS" sz="1100">
                <a:solidFill>
                  <a:schemeClr val="tx2"/>
                </a:solidFill>
              </a:rPr>
              <a:t>Húsnæðisbætur</a:t>
            </a:r>
          </a:p>
          <a:p>
            <a:pPr algn="ctr"/>
            <a:r>
              <a:rPr lang="is-IS" sz="1100">
                <a:solidFill>
                  <a:schemeClr val="tx2"/>
                </a:solidFill>
              </a:rPr>
              <a:t>Húsnæðisáætlun</a:t>
            </a:r>
          </a:p>
          <a:p>
            <a:pPr algn="ctr"/>
            <a:endParaRPr lang="is-IS" sz="10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6240205" y="267925"/>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Velferðar- og mannréttindaráð</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6240205" y="961501"/>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Sviðsstjóri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6240205" y="1627284"/>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Velferðar- og mannréttindasvið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240205" y="6191700"/>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4094011" y="2338589"/>
            <a:ext cx="6516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8227804" y="27229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fatlaða</a:t>
            </a:r>
            <a:endParaRPr lang="is-IS" sz="1000">
              <a:solidFill>
                <a:srgbClr val="FF0000"/>
              </a:solidFill>
            </a:endParaRPr>
          </a:p>
          <a:p>
            <a:pPr algn="ctr"/>
            <a:r>
              <a:rPr lang="is-IS" sz="1100" b="1">
                <a:solidFill>
                  <a:schemeClr val="tx2"/>
                </a:solidFill>
              </a:rPr>
              <a:t>Forstöðumenn</a:t>
            </a:r>
          </a:p>
          <a:p>
            <a:pPr algn="ctr"/>
            <a:r>
              <a:rPr lang="is-IS" sz="1100" b="1">
                <a:solidFill>
                  <a:schemeClr val="tx2"/>
                </a:solidFill>
              </a:rPr>
              <a:t>Ráðgjafar í málefnum fatlaða</a:t>
            </a:r>
          </a:p>
          <a:p>
            <a:pPr algn="ctr"/>
            <a:r>
              <a:rPr lang="is-IS" sz="1100">
                <a:solidFill>
                  <a:schemeClr val="tx2"/>
                </a:solidFill>
              </a:rPr>
              <a:t>Ráðgjöf og stuðningur</a:t>
            </a:r>
          </a:p>
          <a:p>
            <a:pPr algn="ctr"/>
            <a:r>
              <a:rPr lang="is-IS" sz="1100">
                <a:solidFill>
                  <a:schemeClr val="tx2"/>
                </a:solidFill>
              </a:rPr>
              <a:t>Stuðnings- og stoðþjónusta</a:t>
            </a:r>
          </a:p>
          <a:p>
            <a:pPr algn="ctr"/>
            <a:r>
              <a:rPr lang="is-IS" sz="1100">
                <a:solidFill>
                  <a:schemeClr val="tx2"/>
                </a:solidFill>
              </a:rPr>
              <a:t>NPA samningar</a:t>
            </a:r>
          </a:p>
          <a:p>
            <a:pPr algn="ctr"/>
            <a:r>
              <a:rPr lang="is-IS" sz="1100">
                <a:solidFill>
                  <a:schemeClr val="tx2"/>
                </a:solidFill>
              </a:rPr>
              <a:t>Þjónustusamningar</a:t>
            </a:r>
          </a:p>
          <a:p>
            <a:pPr algn="ctr"/>
            <a:r>
              <a:rPr lang="is-IS" sz="1100">
                <a:solidFill>
                  <a:schemeClr val="tx2"/>
                </a:solidFill>
              </a:rPr>
              <a:t>Notendasamningar</a:t>
            </a:r>
          </a:p>
          <a:p>
            <a:pPr algn="ctr"/>
            <a:r>
              <a:rPr lang="is-IS" sz="1100">
                <a:solidFill>
                  <a:schemeClr val="tx2"/>
                </a:solidFill>
              </a:rPr>
              <a:t>Akstursþjónusta fyrir fatlað fólk</a:t>
            </a:r>
          </a:p>
          <a:p>
            <a:pPr algn="ctr"/>
            <a:r>
              <a:rPr lang="is-IS" sz="1100">
                <a:solidFill>
                  <a:schemeClr val="tx2"/>
                </a:solidFill>
              </a:rPr>
              <a:t>Búsetukjarnar</a:t>
            </a:r>
          </a:p>
          <a:p>
            <a:pPr algn="ctr"/>
            <a:r>
              <a:rPr lang="is-IS" sz="1100">
                <a:solidFill>
                  <a:schemeClr val="tx2"/>
                </a:solidFill>
              </a:rPr>
              <a:t>Fjöliðjan og Búkolla</a:t>
            </a:r>
          </a:p>
          <a:p>
            <a:pPr algn="ctr"/>
            <a:endParaRPr lang="is-IS" sz="1100">
              <a:solidFill>
                <a:schemeClr val="tx2"/>
              </a:solidFill>
            </a:endParaRPr>
          </a:p>
          <a:p>
            <a:pPr algn="ctr"/>
            <a:endParaRPr lang="is-IS" sz="10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967942" y="27229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a:solidFill>
                  <a:schemeClr val="tx2"/>
                </a:solidFill>
              </a:rPr>
              <a:t>Barnavernd</a:t>
            </a:r>
          </a:p>
          <a:p>
            <a:pPr algn="ctr"/>
            <a:r>
              <a:rPr lang="is-IS" sz="1100" b="1">
                <a:solidFill>
                  <a:schemeClr val="tx2"/>
                </a:solidFill>
              </a:rPr>
              <a:t>Félagsráðgjafar</a:t>
            </a:r>
            <a:endParaRPr lang="is-IS" sz="1100" b="1">
              <a:solidFill>
                <a:schemeClr val="tx2"/>
              </a:solidFill>
              <a:cs typeface="Calibri"/>
            </a:endParaRPr>
          </a:p>
          <a:p>
            <a:pPr algn="ctr"/>
            <a:r>
              <a:rPr lang="is-IS" sz="1100">
                <a:solidFill>
                  <a:schemeClr val="tx2"/>
                </a:solidFill>
              </a:rPr>
              <a:t>Barnaverndarmál</a:t>
            </a:r>
            <a:endParaRPr lang="is-IS" sz="1100" err="1">
              <a:solidFill>
                <a:schemeClr val="tx2"/>
              </a:solidFill>
              <a:cs typeface="Calibri"/>
            </a:endParaRPr>
          </a:p>
          <a:p>
            <a:pPr algn="ctr"/>
            <a:r>
              <a:rPr lang="is-IS" sz="1100">
                <a:solidFill>
                  <a:schemeClr val="tx2"/>
                </a:solidFill>
              </a:rPr>
              <a:t>Móttaka og greining </a:t>
            </a:r>
            <a:endParaRPr lang="is-IS" sz="1100">
              <a:solidFill>
                <a:schemeClr val="tx2"/>
              </a:solidFill>
              <a:cs typeface="Calibri"/>
            </a:endParaRPr>
          </a:p>
          <a:p>
            <a:pPr algn="ctr"/>
            <a:r>
              <a:rPr lang="is-IS" sz="1100">
                <a:solidFill>
                  <a:schemeClr val="tx2"/>
                </a:solidFill>
              </a:rPr>
              <a:t>Tilkynningar</a:t>
            </a:r>
            <a:endParaRPr lang="is-IS" sz="1100">
              <a:solidFill>
                <a:schemeClr val="tx2"/>
              </a:solidFill>
              <a:cs typeface="Calibri"/>
            </a:endParaRPr>
          </a:p>
          <a:p>
            <a:pPr algn="ctr"/>
            <a:r>
              <a:rPr lang="is-IS" sz="1100">
                <a:solidFill>
                  <a:schemeClr val="tx2"/>
                </a:solidFill>
              </a:rPr>
              <a:t>Úttektir dagforeldra</a:t>
            </a:r>
            <a:endParaRPr lang="is-IS" sz="1100">
              <a:solidFill>
                <a:schemeClr val="tx2"/>
              </a:solidFill>
              <a:cs typeface="Calibri"/>
            </a:endParaRPr>
          </a:p>
          <a:p>
            <a:pPr algn="ctr"/>
            <a:r>
              <a:rPr lang="is-IS" sz="1100">
                <a:solidFill>
                  <a:schemeClr val="tx2"/>
                </a:solidFill>
              </a:rPr>
              <a:t>Vistun og fóstur</a:t>
            </a:r>
            <a:endParaRPr lang="is-IS" sz="1100">
              <a:solidFill>
                <a:schemeClr val="tx2"/>
              </a:solidFill>
              <a:cs typeface="Calibri"/>
            </a:endParaRPr>
          </a:p>
          <a:p>
            <a:pPr algn="ctr"/>
            <a:r>
              <a:rPr lang="is-IS" sz="1100">
                <a:solidFill>
                  <a:schemeClr val="tx2"/>
                </a:solidFill>
              </a:rPr>
              <a:t>Stuðnings-fjölskyldur</a:t>
            </a:r>
            <a:endParaRPr lang="is-IS" sz="1100">
              <a:solidFill>
                <a:schemeClr val="tx2"/>
              </a:solidFill>
              <a:cs typeface="Calibri"/>
            </a:endParaRPr>
          </a:p>
          <a:p>
            <a:pPr algn="ctr"/>
            <a:r>
              <a:rPr lang="is-IS" sz="1100">
                <a:solidFill>
                  <a:schemeClr val="tx2"/>
                </a:solidFill>
              </a:rPr>
              <a:t>Samstarfsverkefni heimilisofbeldi</a:t>
            </a:r>
            <a:endParaRPr lang="is-IS" sz="1100">
              <a:solidFill>
                <a:schemeClr val="tx2"/>
              </a:solidFill>
              <a:cs typeface="Calibri"/>
            </a:endParaRPr>
          </a:p>
          <a:p>
            <a:pPr algn="ctr"/>
            <a:r>
              <a:rPr lang="is-IS" sz="1100">
                <a:solidFill>
                  <a:schemeClr val="tx2"/>
                </a:solidFill>
              </a:rPr>
              <a:t>Úttekt vegna ættleiðingarmála</a:t>
            </a:r>
            <a:endParaRPr lang="is-IS" sz="1100">
              <a:solidFill>
                <a:schemeClr val="tx2"/>
              </a:solidFill>
              <a:cs typeface="Calibri"/>
            </a:endParaRPr>
          </a:p>
          <a:p>
            <a:pPr algn="ctr"/>
            <a:endParaRPr lang="is-IS" sz="1100">
              <a:solidFill>
                <a:srgbClr val="FF0000"/>
              </a:solidFill>
            </a:endParaRPr>
          </a:p>
        </p:txBody>
      </p:sp>
      <p:cxnSp>
        <p:nvCxnSpPr>
          <p:cNvPr id="31" name="Straight Connector 30">
            <a:extLst>
              <a:ext uri="{FF2B5EF4-FFF2-40B4-BE49-F238E27FC236}">
                <a16:creationId xmlns:a16="http://schemas.microsoft.com/office/drawing/2014/main" id="{37004D85-FCFC-4C53-973E-A38EA92EEDF6}"/>
              </a:ext>
            </a:extLst>
          </p:cNvPr>
          <p:cNvCxnSpPr>
            <a:cxnSpLocks/>
          </p:cNvCxnSpPr>
          <p:nvPr/>
        </p:nvCxnSpPr>
        <p:spPr>
          <a:xfrm flipH="1">
            <a:off x="8048381" y="511595"/>
            <a:ext cx="1683663"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CDBAFB3A-81BA-464E-A090-ACEE4B27D699}"/>
              </a:ext>
            </a:extLst>
          </p:cNvPr>
          <p:cNvSpPr/>
          <p:nvPr/>
        </p:nvSpPr>
        <p:spPr>
          <a:xfrm>
            <a:off x="8926078" y="998075"/>
            <a:ext cx="1611933"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a:solidFill>
                  <a:schemeClr val="bg1"/>
                </a:solidFill>
              </a:rPr>
              <a:t>Notendaráð</a:t>
            </a:r>
          </a:p>
          <a:p>
            <a:pPr algn="ctr"/>
            <a:r>
              <a:rPr lang="is-IS" sz="1400" dirty="0">
                <a:solidFill>
                  <a:schemeClr val="bg1"/>
                </a:solidFill>
              </a:rPr>
              <a:t>Öldungarráð</a:t>
            </a:r>
            <a:endParaRPr lang="is-IS" sz="1600" dirty="0">
              <a:solidFill>
                <a:schemeClr val="bg1"/>
              </a:solidFill>
            </a:endParaRPr>
          </a:p>
        </p:txBody>
      </p:sp>
      <p:cxnSp>
        <p:nvCxnSpPr>
          <p:cNvPr id="24" name="Straight Connector 23">
            <a:extLst>
              <a:ext uri="{FF2B5EF4-FFF2-40B4-BE49-F238E27FC236}">
                <a16:creationId xmlns:a16="http://schemas.microsoft.com/office/drawing/2014/main" id="{09A2AD42-F76F-4D59-B9CF-DA3135C9EA78}"/>
              </a:ext>
            </a:extLst>
          </p:cNvPr>
          <p:cNvCxnSpPr>
            <a:cxnSpLocks/>
          </p:cNvCxnSpPr>
          <p:nvPr/>
        </p:nvCxnSpPr>
        <p:spPr>
          <a:xfrm flipV="1">
            <a:off x="4973149" y="488898"/>
            <a:ext cx="0" cy="13902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EA8893-A0FA-445E-8F66-06A0C3ED5409}"/>
              </a:ext>
            </a:extLst>
          </p:cNvPr>
          <p:cNvCxnSpPr>
            <a:cxnSpLocks/>
          </p:cNvCxnSpPr>
          <p:nvPr/>
        </p:nvCxnSpPr>
        <p:spPr>
          <a:xfrm>
            <a:off x="4973149" y="488898"/>
            <a:ext cx="15997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4402C0F7-C3A7-400D-81CE-1E29C9272635}"/>
              </a:ext>
            </a:extLst>
          </p:cNvPr>
          <p:cNvSpPr/>
          <p:nvPr/>
        </p:nvSpPr>
        <p:spPr>
          <a:xfrm>
            <a:off x="4122409" y="998132"/>
            <a:ext cx="1611933"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400">
                <a:solidFill>
                  <a:schemeClr val="bg1"/>
                </a:solidFill>
              </a:rPr>
              <a:t>Barnaverndar-nefnd</a:t>
            </a:r>
            <a:endParaRPr lang="is-IS" sz="1600">
              <a:solidFill>
                <a:schemeClr val="bg1"/>
              </a:solidFill>
            </a:endParaRPr>
          </a:p>
        </p:txBody>
      </p:sp>
      <p:cxnSp>
        <p:nvCxnSpPr>
          <p:cNvPr id="32" name="Straight Connector 31">
            <a:extLst>
              <a:ext uri="{FF2B5EF4-FFF2-40B4-BE49-F238E27FC236}">
                <a16:creationId xmlns:a16="http://schemas.microsoft.com/office/drawing/2014/main" id="{67F384FE-C88C-4632-9437-8467F3FF4104}"/>
              </a:ext>
            </a:extLst>
          </p:cNvPr>
          <p:cNvCxnSpPr>
            <a:cxnSpLocks/>
          </p:cNvCxnSpPr>
          <p:nvPr/>
        </p:nvCxnSpPr>
        <p:spPr>
          <a:xfrm flipH="1" flipV="1">
            <a:off x="4973150" y="1880793"/>
            <a:ext cx="7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937D2C-5776-47CD-AB20-DB94871BDD02}"/>
              </a:ext>
            </a:extLst>
          </p:cNvPr>
          <p:cNvCxnSpPr>
            <a:cxnSpLocks/>
          </p:cNvCxnSpPr>
          <p:nvPr/>
        </p:nvCxnSpPr>
        <p:spPr>
          <a:xfrm flipH="1" flipV="1">
            <a:off x="5732668" y="1875202"/>
            <a:ext cx="0" cy="46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359D508-5D28-4D08-B75E-293269CEC255}"/>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a:solidFill>
                  <a:schemeClr val="tx2"/>
                </a:solidFill>
              </a:rPr>
              <a:t>Velferðar- og mannréttindasvið</a:t>
            </a:r>
          </a:p>
        </p:txBody>
      </p:sp>
    </p:spTree>
    <p:extLst>
      <p:ext uri="{BB962C8B-B14F-4D97-AF65-F5344CB8AC3E}">
        <p14:creationId xmlns:p14="http://schemas.microsoft.com/office/powerpoint/2010/main" val="279124314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41F05CD6-4234-489C-B994-1FB182DD0FD8}"/>
              </a:ext>
            </a:extLst>
          </p:cNvPr>
          <p:cNvSpPr/>
          <p:nvPr/>
        </p:nvSpPr>
        <p:spPr>
          <a:xfrm>
            <a:off x="1363623" y="3787887"/>
            <a:ext cx="6910366"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rgbClr val="002060"/>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cxnSp>
        <p:nvCxnSpPr>
          <p:cNvPr id="37" name="Straight Connector 36">
            <a:extLst>
              <a:ext uri="{FF2B5EF4-FFF2-40B4-BE49-F238E27FC236}">
                <a16:creationId xmlns:a16="http://schemas.microsoft.com/office/drawing/2014/main" id="{6C5247F5-63C8-4569-9635-795B0FAE0609}"/>
              </a:ext>
            </a:extLst>
          </p:cNvPr>
          <p:cNvCxnSpPr>
            <a:cxnSpLocks/>
          </p:cNvCxnSpPr>
          <p:nvPr/>
        </p:nvCxnSpPr>
        <p:spPr>
          <a:xfrm flipV="1">
            <a:off x="6213850" y="1938608"/>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6213850" y="2503806"/>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4689333" y="2503807"/>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A9BD25-787F-46A9-866C-FF7A8BA9F0BD}"/>
              </a:ext>
            </a:extLst>
          </p:cNvPr>
          <p:cNvCxnSpPr>
            <a:cxnSpLocks/>
          </p:cNvCxnSpPr>
          <p:nvPr/>
        </p:nvCxnSpPr>
        <p:spPr>
          <a:xfrm flipV="1">
            <a:off x="7740647" y="2503806"/>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213850" y="934225"/>
            <a:ext cx="0" cy="13593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3949933" y="2905054"/>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dirty="0">
                <a:solidFill>
                  <a:schemeClr val="tx2"/>
                </a:solidFill>
              </a:rPr>
              <a:t>Fjárreiður og bókhald</a:t>
            </a:r>
          </a:p>
          <a:p>
            <a:pPr algn="ctr"/>
            <a:r>
              <a:rPr lang="is-IS" sz="1100" b="1" dirty="0">
                <a:solidFill>
                  <a:schemeClr val="tx2"/>
                </a:solidFill>
              </a:rPr>
              <a:t>Deildarstjórar</a:t>
            </a:r>
            <a:endParaRPr lang="is-IS" sz="1100" b="1" dirty="0">
              <a:solidFill>
                <a:schemeClr val="tx2"/>
              </a:solidFill>
              <a:cs typeface="Calibri"/>
            </a:endParaRPr>
          </a:p>
          <a:p>
            <a:pPr algn="ctr"/>
            <a:r>
              <a:rPr lang="is-IS" sz="1100" b="1" dirty="0">
                <a:solidFill>
                  <a:schemeClr val="tx2"/>
                </a:solidFill>
              </a:rPr>
              <a:t>Bókarar</a:t>
            </a:r>
            <a:endParaRPr lang="is-IS" sz="1100" b="1" dirty="0">
              <a:solidFill>
                <a:schemeClr val="tx2"/>
              </a:solidFill>
              <a:cs typeface="Calibri"/>
            </a:endParaRPr>
          </a:p>
          <a:p>
            <a:pPr algn="ctr"/>
            <a:r>
              <a:rPr lang="is-IS" sz="1100" b="1" dirty="0">
                <a:solidFill>
                  <a:schemeClr val="tx2"/>
                </a:solidFill>
              </a:rPr>
              <a:t>Fjárreiðufulltrúi</a:t>
            </a:r>
            <a:endParaRPr lang="is-IS" sz="1100" b="1" dirty="0">
              <a:solidFill>
                <a:schemeClr val="tx2"/>
              </a:solidFill>
              <a:cs typeface="Calibri"/>
            </a:endParaRPr>
          </a:p>
          <a:p>
            <a:pPr algn="ctr"/>
            <a:r>
              <a:rPr lang="is-IS" sz="1100" dirty="0">
                <a:solidFill>
                  <a:schemeClr val="tx2"/>
                </a:solidFill>
              </a:rPr>
              <a:t>Fjárhagsáætlun</a:t>
            </a:r>
            <a:endParaRPr lang="is-IS" sz="1100" dirty="0">
              <a:solidFill>
                <a:schemeClr val="tx2"/>
              </a:solidFill>
              <a:cs typeface="Calibri"/>
            </a:endParaRPr>
          </a:p>
          <a:p>
            <a:pPr algn="ctr"/>
            <a:r>
              <a:rPr lang="is-IS" sz="1100" dirty="0">
                <a:solidFill>
                  <a:schemeClr val="tx2"/>
                </a:solidFill>
              </a:rPr>
              <a:t>Ársreikningur</a:t>
            </a:r>
            <a:endParaRPr lang="is-IS" sz="1100" dirty="0">
              <a:solidFill>
                <a:schemeClr val="tx2"/>
              </a:solidFill>
              <a:cs typeface="Calibri"/>
            </a:endParaRPr>
          </a:p>
          <a:p>
            <a:pPr algn="ctr"/>
            <a:r>
              <a:rPr lang="is-IS" sz="1100" dirty="0">
                <a:solidFill>
                  <a:schemeClr val="tx2"/>
                </a:solidFill>
              </a:rPr>
              <a:t>Gjaldskrár</a:t>
            </a:r>
            <a:endParaRPr lang="is-IS" sz="1100" dirty="0">
              <a:solidFill>
                <a:schemeClr val="tx2"/>
              </a:solidFill>
              <a:cs typeface="Calibri"/>
            </a:endParaRPr>
          </a:p>
          <a:p>
            <a:pPr algn="ctr"/>
            <a:r>
              <a:rPr lang="is-IS" sz="1100" dirty="0">
                <a:solidFill>
                  <a:schemeClr val="tx2"/>
                </a:solidFill>
              </a:rPr>
              <a:t>Móttaka reikninga</a:t>
            </a:r>
            <a:endParaRPr lang="is-IS" sz="1100" dirty="0">
              <a:solidFill>
                <a:schemeClr val="tx2"/>
              </a:solidFill>
              <a:cs typeface="Calibri"/>
            </a:endParaRPr>
          </a:p>
          <a:p>
            <a:pPr algn="ctr"/>
            <a:r>
              <a:rPr lang="is-IS" sz="1100" dirty="0">
                <a:solidFill>
                  <a:schemeClr val="tx2"/>
                </a:solidFill>
              </a:rPr>
              <a:t>Innheimta</a:t>
            </a:r>
            <a:endParaRPr lang="is-IS" sz="1100" dirty="0">
              <a:solidFill>
                <a:schemeClr val="tx2"/>
              </a:solidFill>
              <a:cs typeface="Calibri"/>
            </a:endParaRPr>
          </a:p>
          <a:p>
            <a:pPr algn="ctr"/>
            <a:r>
              <a:rPr lang="is-IS" sz="1100" dirty="0">
                <a:solidFill>
                  <a:schemeClr val="tx2"/>
                </a:solidFill>
              </a:rPr>
              <a:t>Opið bókhald</a:t>
            </a:r>
            <a:endParaRPr lang="is-IS" sz="1100" dirty="0">
              <a:solidFill>
                <a:schemeClr val="tx2"/>
              </a:solidFill>
              <a:cs typeface="Calibri"/>
            </a:endParaRPr>
          </a:p>
          <a:p>
            <a:pPr algn="ctr"/>
            <a:r>
              <a:rPr lang="is-IS" sz="1100" dirty="0">
                <a:solidFill>
                  <a:schemeClr val="tx2"/>
                </a:solidFill>
              </a:rPr>
              <a:t>Greiningar og mælingar</a:t>
            </a:r>
            <a:endParaRPr lang="is-IS" sz="1100" dirty="0">
              <a:solidFill>
                <a:schemeClr val="tx2"/>
              </a:solidFill>
              <a:cs typeface="Calibri"/>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7020647" y="2905054"/>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Launamál</a:t>
            </a:r>
            <a:endParaRPr lang="is-IS" sz="1100" b="1" dirty="0">
              <a:solidFill>
                <a:schemeClr val="tx2"/>
              </a:solidFill>
            </a:endParaRPr>
          </a:p>
          <a:p>
            <a:pPr algn="ctr"/>
            <a:r>
              <a:rPr lang="is-IS" sz="1100" b="1" dirty="0">
                <a:solidFill>
                  <a:schemeClr val="tx2"/>
                </a:solidFill>
              </a:rPr>
              <a:t>Deildarstjóri</a:t>
            </a:r>
          </a:p>
          <a:p>
            <a:pPr algn="ctr"/>
            <a:r>
              <a:rPr lang="is-IS" sz="1100" b="1" dirty="0">
                <a:solidFill>
                  <a:schemeClr val="tx2"/>
                </a:solidFill>
              </a:rPr>
              <a:t>Launafulltrúar</a:t>
            </a:r>
          </a:p>
          <a:p>
            <a:pPr algn="ctr"/>
            <a:r>
              <a:rPr lang="is-IS" sz="1100" dirty="0">
                <a:solidFill>
                  <a:schemeClr val="tx2"/>
                </a:solidFill>
              </a:rPr>
              <a:t>Launavinnsla</a:t>
            </a:r>
          </a:p>
          <a:p>
            <a:pPr algn="ctr"/>
            <a:r>
              <a:rPr lang="is-IS" sz="1100" dirty="0">
                <a:solidFill>
                  <a:schemeClr val="tx2"/>
                </a:solidFill>
              </a:rPr>
              <a:t>Greiningar</a:t>
            </a:r>
          </a:p>
          <a:p>
            <a:pPr algn="ctr"/>
            <a:r>
              <a:rPr lang="is-IS" sz="1100" dirty="0">
                <a:solidFill>
                  <a:schemeClr val="tx2"/>
                </a:solidFill>
              </a:rPr>
              <a:t>Jafnlaunavottun</a:t>
            </a:r>
          </a:p>
          <a:p>
            <a:pPr algn="ctr"/>
            <a:endParaRPr lang="is-IS" sz="1100" dirty="0">
              <a:solidFill>
                <a:schemeClr val="tx2"/>
              </a:solidFill>
            </a:endParaRPr>
          </a:p>
          <a:p>
            <a:pPr algn="ctr"/>
            <a:endParaRPr lang="is-IS" sz="12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117258" y="43045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117258" y="1124035"/>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Sviðsstjóri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117258" y="1789818"/>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Stjórnsýslu- og fjármálasvið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354091"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flipV="1">
            <a:off x="4682233" y="2503809"/>
            <a:ext cx="3058414" cy="119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76EA32DE-A2C2-4329-B410-2C20E83DB6E5}"/>
              </a:ext>
            </a:extLst>
          </p:cNvPr>
          <p:cNvSpPr/>
          <p:nvPr/>
        </p:nvSpPr>
        <p:spPr>
          <a:xfrm>
            <a:off x="5490850" y="2888205"/>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Stjórnsýsla</a:t>
            </a:r>
          </a:p>
          <a:p>
            <a:pPr algn="ctr"/>
            <a:r>
              <a:rPr lang="is-IS" sz="1100" dirty="0">
                <a:solidFill>
                  <a:schemeClr val="tx2"/>
                </a:solidFill>
              </a:rPr>
              <a:t>Lögfræðileg málefni</a:t>
            </a:r>
          </a:p>
          <a:p>
            <a:pPr algn="ctr"/>
            <a:r>
              <a:rPr lang="is-IS" sz="1100" dirty="0">
                <a:solidFill>
                  <a:schemeClr val="tx2"/>
                </a:solidFill>
              </a:rPr>
              <a:t>Persónuvernd</a:t>
            </a:r>
          </a:p>
          <a:p>
            <a:pPr algn="ctr"/>
            <a:r>
              <a:rPr lang="is-IS" sz="1100" dirty="0">
                <a:solidFill>
                  <a:schemeClr val="tx2"/>
                </a:solidFill>
              </a:rPr>
              <a:t>Samningagerð</a:t>
            </a:r>
          </a:p>
          <a:p>
            <a:pPr algn="ctr"/>
            <a:r>
              <a:rPr lang="is-IS" sz="1100" dirty="0">
                <a:solidFill>
                  <a:schemeClr val="tx2"/>
                </a:solidFill>
              </a:rPr>
              <a:t>Reglur og samþykktir</a:t>
            </a:r>
          </a:p>
          <a:p>
            <a:pPr algn="ctr"/>
            <a:r>
              <a:rPr lang="is-IS" sz="1100" dirty="0">
                <a:solidFill>
                  <a:schemeClr val="tx2"/>
                </a:solidFill>
              </a:rPr>
              <a:t>Verkferlar og gæði</a:t>
            </a:r>
          </a:p>
          <a:p>
            <a:pPr algn="ctr"/>
            <a:endParaRPr lang="is-IS" sz="1000" dirty="0">
              <a:solidFill>
                <a:schemeClr val="tx2"/>
              </a:solidFill>
            </a:endParaRPr>
          </a:p>
        </p:txBody>
      </p:sp>
      <p:sp>
        <p:nvSpPr>
          <p:cNvPr id="16" name="Rectangle: Rounded Corners 15">
            <a:extLst>
              <a:ext uri="{FF2B5EF4-FFF2-40B4-BE49-F238E27FC236}">
                <a16:creationId xmlns:a16="http://schemas.microsoft.com/office/drawing/2014/main" id="{C4EAC2F6-0A20-4CF6-B5E0-42C1C82783D9}"/>
              </a:ext>
            </a:extLst>
          </p:cNvPr>
          <p:cNvSpPr/>
          <p:nvPr/>
        </p:nvSpPr>
        <p:spPr>
          <a:xfrm>
            <a:off x="3949933"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18" name="Rectangle 17">
            <a:extLst>
              <a:ext uri="{FF2B5EF4-FFF2-40B4-BE49-F238E27FC236}">
                <a16:creationId xmlns:a16="http://schemas.microsoft.com/office/drawing/2014/main" id="{836B5BCF-44EE-4F43-BE94-746E72344647}"/>
              </a:ext>
            </a:extLst>
          </p:cNvPr>
          <p:cNvSpPr/>
          <p:nvPr/>
        </p:nvSpPr>
        <p:spPr>
          <a:xfrm>
            <a:off x="234481" y="293417"/>
            <a:ext cx="3167983" cy="127512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a:solidFill>
                  <a:schemeClr val="tx2"/>
                </a:solidFill>
              </a:rPr>
              <a:t>Stjórnsýslu- og fjármálasvið</a:t>
            </a:r>
          </a:p>
        </p:txBody>
      </p:sp>
    </p:spTree>
    <p:extLst>
      <p:ext uri="{BB962C8B-B14F-4D97-AF65-F5344CB8AC3E}">
        <p14:creationId xmlns:p14="http://schemas.microsoft.com/office/powerpoint/2010/main" val="8548936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AC430698-4BBE-4494-AE82-275D017D9272}"/>
              </a:ext>
            </a:extLst>
          </p:cNvPr>
          <p:cNvCxnSpPr>
            <a:cxnSpLocks/>
          </p:cNvCxnSpPr>
          <p:nvPr/>
        </p:nvCxnSpPr>
        <p:spPr>
          <a:xfrm flipV="1">
            <a:off x="3861133" y="1099407"/>
            <a:ext cx="0" cy="2232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122513C-6761-4912-8648-6C3F22405595}"/>
              </a:ext>
            </a:extLst>
          </p:cNvPr>
          <p:cNvCxnSpPr>
            <a:cxnSpLocks/>
          </p:cNvCxnSpPr>
          <p:nvPr/>
        </p:nvCxnSpPr>
        <p:spPr>
          <a:xfrm flipV="1">
            <a:off x="5374579" y="275113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BD50118-4035-421D-BABA-671473C9E9B4}"/>
              </a:ext>
            </a:extLst>
          </p:cNvPr>
          <p:cNvCxnSpPr>
            <a:cxnSpLocks/>
          </p:cNvCxnSpPr>
          <p:nvPr/>
        </p:nvCxnSpPr>
        <p:spPr>
          <a:xfrm flipH="1">
            <a:off x="2363720" y="1102976"/>
            <a:ext cx="356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4C096D2A-7750-4BE9-A0BA-C3E81E10EA92}"/>
              </a:ext>
            </a:extLst>
          </p:cNvPr>
          <p:cNvSpPr/>
          <p:nvPr/>
        </p:nvSpPr>
        <p:spPr>
          <a:xfrm>
            <a:off x="96785" y="3685523"/>
            <a:ext cx="11222285" cy="180304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a:t>
            </a:r>
          </a:p>
          <a:p>
            <a:r>
              <a:rPr lang="is-IS" sz="1600" dirty="0">
                <a:solidFill>
                  <a:schemeClr val="tx2"/>
                </a:solidFill>
              </a:rPr>
              <a:t>fjármálsvið</a:t>
            </a:r>
          </a:p>
          <a:p>
            <a:r>
              <a:rPr lang="is-IS" sz="1000" dirty="0">
                <a:solidFill>
                  <a:schemeClr val="tx2"/>
                </a:solidFill>
              </a:rPr>
              <a:t>Stjórnsýsla </a:t>
            </a:r>
          </a:p>
          <a:p>
            <a:r>
              <a:rPr lang="is-IS" sz="1000" dirty="0">
                <a:solidFill>
                  <a:schemeClr val="tx2"/>
                </a:solidFill>
              </a:rPr>
              <a:t>Rekstur skrifstofu</a:t>
            </a:r>
          </a:p>
          <a:p>
            <a:r>
              <a:rPr lang="is-IS" sz="1000" dirty="0">
                <a:solidFill>
                  <a:schemeClr val="tx2"/>
                </a:solidFill>
              </a:rPr>
              <a:t>Verkferlar</a:t>
            </a:r>
          </a:p>
          <a:p>
            <a:r>
              <a:rPr lang="is-IS" sz="1000" dirty="0">
                <a:solidFill>
                  <a:srgbClr val="002060"/>
                </a:solidFill>
              </a:rPr>
              <a:t>Innkaup</a:t>
            </a:r>
          </a:p>
          <a:p>
            <a:r>
              <a:rPr lang="is-IS" sz="1000" dirty="0">
                <a:solidFill>
                  <a:schemeClr val="tx2"/>
                </a:solidFill>
              </a:rPr>
              <a:t>Greiningar og mælingar</a:t>
            </a:r>
          </a:p>
          <a:p>
            <a:r>
              <a:rPr lang="is-IS" sz="1000" dirty="0">
                <a:solidFill>
                  <a:schemeClr val="tx2"/>
                </a:solidFill>
              </a:rPr>
              <a:t>Fjárreiður og bókhald</a:t>
            </a:r>
          </a:p>
          <a:p>
            <a:r>
              <a:rPr lang="is-IS" sz="1000" dirty="0">
                <a:solidFill>
                  <a:schemeClr val="tx2"/>
                </a:solidFill>
              </a:rPr>
              <a:t>Mannauðs- og launamál</a:t>
            </a:r>
          </a:p>
        </p:txBody>
      </p:sp>
      <p:cxnSp>
        <p:nvCxnSpPr>
          <p:cNvPr id="29" name="Straight Connector 28">
            <a:extLst>
              <a:ext uri="{FF2B5EF4-FFF2-40B4-BE49-F238E27FC236}">
                <a16:creationId xmlns:a16="http://schemas.microsoft.com/office/drawing/2014/main" id="{0862ECDE-9B8F-420F-A162-D696F65E74C2}"/>
              </a:ext>
            </a:extLst>
          </p:cNvPr>
          <p:cNvCxnSpPr>
            <a:cxnSpLocks/>
          </p:cNvCxnSpPr>
          <p:nvPr/>
        </p:nvCxnSpPr>
        <p:spPr>
          <a:xfrm flipV="1">
            <a:off x="8309552" y="2751757"/>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p:cNvCxnSpPr>
          <p:nvPr/>
        </p:nvCxnSpPr>
        <p:spPr>
          <a:xfrm flipV="1">
            <a:off x="6863579" y="2189238"/>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BE57AF-0C67-427D-B98A-33703D0FF7BB}"/>
              </a:ext>
            </a:extLst>
          </p:cNvPr>
          <p:cNvCxnSpPr>
            <a:cxnSpLocks/>
          </p:cNvCxnSpPr>
          <p:nvPr/>
        </p:nvCxnSpPr>
        <p:spPr>
          <a:xfrm flipV="1">
            <a:off x="9856438" y="2751746"/>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2359328" y="1099407"/>
            <a:ext cx="0" cy="2232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A9BD25-787F-46A9-866C-FF7A8BA9F0BD}"/>
              </a:ext>
            </a:extLst>
          </p:cNvPr>
          <p:cNvCxnSpPr>
            <a:cxnSpLocks/>
          </p:cNvCxnSpPr>
          <p:nvPr/>
        </p:nvCxnSpPr>
        <p:spPr>
          <a:xfrm flipV="1">
            <a:off x="6863579" y="2733376"/>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861885" y="807287"/>
            <a:ext cx="0" cy="17317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4654579" y="3062889"/>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og stafræn þróun</a:t>
            </a:r>
          </a:p>
          <a:p>
            <a:pPr algn="ctr"/>
            <a:r>
              <a:rPr lang="is-IS" sz="1100" b="1">
                <a:solidFill>
                  <a:schemeClr val="tx2"/>
                </a:solidFill>
              </a:rPr>
              <a:t>Þjónustufulltrúar</a:t>
            </a:r>
          </a:p>
          <a:p>
            <a:pPr algn="ctr">
              <a:spcAft>
                <a:spcPts val="200"/>
              </a:spcAft>
            </a:pPr>
            <a:r>
              <a:rPr lang="is-IS" sz="1100" b="1">
                <a:solidFill>
                  <a:schemeClr val="tx2"/>
                </a:solidFill>
              </a:rPr>
              <a:t>Kerfisstjóri</a:t>
            </a:r>
          </a:p>
          <a:p>
            <a:pPr algn="ctr">
              <a:spcAft>
                <a:spcPts val="200"/>
              </a:spcAft>
            </a:pPr>
            <a:r>
              <a:rPr lang="is-IS" sz="1100" b="1">
                <a:solidFill>
                  <a:schemeClr val="tx2"/>
                </a:solidFill>
              </a:rPr>
              <a:t>Skjalastjóri</a:t>
            </a:r>
          </a:p>
          <a:p>
            <a:pPr algn="ctr"/>
            <a:r>
              <a:rPr lang="is-IS" sz="1100">
                <a:solidFill>
                  <a:schemeClr val="tx2"/>
                </a:solidFill>
              </a:rPr>
              <a:t>Þjónustuver</a:t>
            </a:r>
          </a:p>
          <a:p>
            <a:pPr algn="ctr"/>
            <a:r>
              <a:rPr lang="is-IS" sz="1100">
                <a:solidFill>
                  <a:schemeClr val="tx2"/>
                </a:solidFill>
              </a:rPr>
              <a:t>Skjalastjórnun</a:t>
            </a:r>
          </a:p>
          <a:p>
            <a:pPr algn="ctr"/>
            <a:r>
              <a:rPr lang="is-IS" sz="1100">
                <a:solidFill>
                  <a:schemeClr val="tx2"/>
                </a:solidFill>
              </a:rPr>
              <a:t>Rafræn stjórnsýsla</a:t>
            </a:r>
          </a:p>
          <a:p>
            <a:pPr algn="ctr"/>
            <a:r>
              <a:rPr lang="is-IS" sz="1100">
                <a:solidFill>
                  <a:schemeClr val="tx2"/>
                </a:solidFill>
              </a:rPr>
              <a:t>Eyðublöð og útgefið efni</a:t>
            </a:r>
          </a:p>
          <a:p>
            <a:pPr algn="ctr"/>
            <a:r>
              <a:rPr lang="is-IS" sz="1100">
                <a:solidFill>
                  <a:schemeClr val="tx2"/>
                </a:solidFill>
              </a:rPr>
              <a:t>Þjónustuhönnun og notendaþjónusta</a:t>
            </a:r>
          </a:p>
          <a:p>
            <a:pPr algn="ctr"/>
            <a:endParaRPr lang="is-IS" sz="1100">
              <a:solidFill>
                <a:schemeClr val="tx2"/>
              </a:solidFill>
            </a:endParaRPr>
          </a:p>
          <a:p>
            <a:pPr algn="ctr"/>
            <a:endParaRPr lang="is-IS" sz="11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6156217" y="3041883"/>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Atvinnuþróun</a:t>
            </a:r>
          </a:p>
          <a:p>
            <a:pPr algn="ctr"/>
            <a:r>
              <a:rPr lang="is-IS" sz="1100">
                <a:solidFill>
                  <a:schemeClr val="tx2"/>
                </a:solidFill>
              </a:rPr>
              <a:t>Atvinnumál</a:t>
            </a:r>
          </a:p>
          <a:p>
            <a:pPr algn="ctr"/>
            <a:r>
              <a:rPr lang="is-IS" sz="1100">
                <a:solidFill>
                  <a:schemeClr val="tx2"/>
                </a:solidFill>
              </a:rPr>
              <a:t>Samstarf við Þróunarfélögin Breið og Grundartangi</a:t>
            </a:r>
          </a:p>
          <a:p>
            <a:pPr algn="ctr"/>
            <a:endParaRPr lang="is-IS" sz="1100">
              <a:solidFill>
                <a:schemeClr val="tx2"/>
              </a:solidFill>
            </a:endParaRPr>
          </a:p>
          <a:p>
            <a:pPr algn="ctr"/>
            <a:endParaRPr lang="is-IS" sz="12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765293" y="303521"/>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765293" y="1461345"/>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Skrifstofustjóri</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765293" y="2035234"/>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Skrifstofa bæjarstjóra</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977532" y="63292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5368870" y="2742255"/>
            <a:ext cx="6048000" cy="6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65EC4E-F899-4ABB-B066-BA3849EA1D04}"/>
              </a:ext>
            </a:extLst>
          </p:cNvPr>
          <p:cNvCxnSpPr>
            <a:cxnSpLocks/>
          </p:cNvCxnSpPr>
          <p:nvPr/>
        </p:nvCxnSpPr>
        <p:spPr>
          <a:xfrm flipV="1">
            <a:off x="11407562" y="525765"/>
            <a:ext cx="0" cy="255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9156535" y="3062889"/>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Markaðsmál</a:t>
            </a:r>
            <a:endParaRPr lang="is-IS" sz="1100" b="1">
              <a:solidFill>
                <a:schemeClr val="tx2"/>
              </a:solidFill>
            </a:endParaRPr>
          </a:p>
          <a:p>
            <a:pPr algn="ctr"/>
            <a:r>
              <a:rPr lang="is-IS" sz="1100">
                <a:solidFill>
                  <a:schemeClr val="tx2"/>
                </a:solidFill>
              </a:rPr>
              <a:t>Viðburðahald</a:t>
            </a:r>
          </a:p>
          <a:p>
            <a:pPr algn="ctr"/>
            <a:r>
              <a:rPr lang="is-IS" sz="1100">
                <a:solidFill>
                  <a:schemeClr val="tx2"/>
                </a:solidFill>
              </a:rPr>
              <a:t>Markaðáætlun</a:t>
            </a:r>
          </a:p>
          <a:p>
            <a:pPr algn="ctr"/>
            <a:r>
              <a:rPr lang="is-IS" sz="1100">
                <a:solidFill>
                  <a:schemeClr val="tx2"/>
                </a:solidFill>
              </a:rPr>
              <a:t>Gerð markaðsefnis</a:t>
            </a:r>
          </a:p>
          <a:p>
            <a:pPr algn="ctr"/>
            <a:r>
              <a:rPr lang="is-IS" sz="1100">
                <a:solidFill>
                  <a:schemeClr val="tx2"/>
                </a:solidFill>
              </a:rPr>
              <a:t>Útgefið efni Kynningarmál</a:t>
            </a:r>
          </a:p>
          <a:p>
            <a:pPr algn="ctr"/>
            <a:r>
              <a:rPr lang="is-IS" sz="1100">
                <a:solidFill>
                  <a:schemeClr val="tx2"/>
                </a:solidFill>
              </a:rPr>
              <a:t>Samstarf</a:t>
            </a:r>
          </a:p>
          <a:p>
            <a:pPr algn="ctr"/>
            <a:endParaRPr lang="is-IS" sz="14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3152941" y="3062889"/>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Verkefnastofa</a:t>
            </a:r>
          </a:p>
          <a:p>
            <a:pPr algn="ctr">
              <a:spcAft>
                <a:spcPts val="200"/>
              </a:spcAft>
            </a:pPr>
            <a:r>
              <a:rPr lang="is-IS" sz="1100" b="1" dirty="0">
                <a:solidFill>
                  <a:schemeClr val="tx2"/>
                </a:solidFill>
              </a:rPr>
              <a:t>Verkefnastjóri</a:t>
            </a:r>
          </a:p>
          <a:p>
            <a:pPr algn="ctr"/>
            <a:r>
              <a:rPr lang="is-IS" sz="1100" dirty="0">
                <a:solidFill>
                  <a:schemeClr val="tx2"/>
                </a:solidFill>
              </a:rPr>
              <a:t>Uppbygging á þverfaglegu samstarfi </a:t>
            </a:r>
          </a:p>
          <a:p>
            <a:pPr algn="ctr"/>
            <a:r>
              <a:rPr lang="is-IS" sz="1100" dirty="0">
                <a:solidFill>
                  <a:schemeClr val="tx2"/>
                </a:solidFill>
              </a:rPr>
              <a:t>Samhæfð stýring verkefna</a:t>
            </a:r>
          </a:p>
          <a:p>
            <a:pPr algn="ctr"/>
            <a:r>
              <a:rPr lang="is-IS" sz="1100" dirty="0">
                <a:solidFill>
                  <a:schemeClr val="tx2"/>
                </a:solidFill>
              </a:rPr>
              <a:t>Áhættu og fráviksgreiningar</a:t>
            </a:r>
          </a:p>
          <a:p>
            <a:pPr algn="ctr"/>
            <a:r>
              <a:rPr lang="is-IS" sz="1100" dirty="0">
                <a:solidFill>
                  <a:schemeClr val="tx2"/>
                </a:solidFill>
              </a:rPr>
              <a:t>Gerð tíma- og kostnaðaráætlana</a:t>
            </a:r>
          </a:p>
          <a:p>
            <a:pPr algn="ctr"/>
            <a:r>
              <a:rPr lang="is-IS" sz="1100" dirty="0">
                <a:solidFill>
                  <a:schemeClr val="tx2"/>
                </a:solidFill>
              </a:rPr>
              <a:t>Árangursmælingar</a:t>
            </a:r>
          </a:p>
          <a:p>
            <a:pPr algn="ctr"/>
            <a:r>
              <a:rPr lang="is-IS" sz="1100" dirty="0">
                <a:solidFill>
                  <a:schemeClr val="tx2"/>
                </a:solidFill>
              </a:rPr>
              <a:t>Sérlegur stuðningur við verkefni og teymi</a:t>
            </a:r>
          </a:p>
          <a:p>
            <a:pPr algn="ctr"/>
            <a:r>
              <a:rPr lang="is-IS" sz="1100" dirty="0">
                <a:solidFill>
                  <a:schemeClr val="tx2"/>
                </a:solidFill>
              </a:rPr>
              <a:t>Miðlun þekkingar og reynslu</a:t>
            </a:r>
          </a:p>
          <a:p>
            <a:pPr algn="ctr"/>
            <a:endParaRPr lang="is-IS" sz="1100" dirty="0">
              <a:solidFill>
                <a:schemeClr val="tx2"/>
              </a:solidFill>
            </a:endParaRPr>
          </a:p>
          <a:p>
            <a:pPr algn="ctr"/>
            <a:endParaRPr lang="is-IS" sz="1000" dirty="0">
              <a:solidFill>
                <a:schemeClr val="tx2"/>
              </a:solidFill>
            </a:endParaRPr>
          </a:p>
        </p:txBody>
      </p:sp>
      <p:sp>
        <p:nvSpPr>
          <p:cNvPr id="22" name="Rectangle: Rounded Corners 21">
            <a:extLst>
              <a:ext uri="{FF2B5EF4-FFF2-40B4-BE49-F238E27FC236}">
                <a16:creationId xmlns:a16="http://schemas.microsoft.com/office/drawing/2014/main" id="{1A9A3018-2C26-444A-8A75-CDC15EE2ED0E}"/>
              </a:ext>
            </a:extLst>
          </p:cNvPr>
          <p:cNvSpPr/>
          <p:nvPr/>
        </p:nvSpPr>
        <p:spPr>
          <a:xfrm>
            <a:off x="10655215" y="3034672"/>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Menningar- og safnamál</a:t>
            </a:r>
          </a:p>
          <a:p>
            <a:pPr algn="ctr"/>
            <a:r>
              <a:rPr lang="is-IS" sz="1080" b="1" dirty="0">
                <a:solidFill>
                  <a:schemeClr val="tx2"/>
                </a:solidFill>
              </a:rPr>
              <a:t>Bæjarbókavörður</a:t>
            </a:r>
          </a:p>
          <a:p>
            <a:pPr algn="ctr"/>
            <a:r>
              <a:rPr lang="is-IS" sz="1080" b="1" dirty="0">
                <a:solidFill>
                  <a:schemeClr val="tx2"/>
                </a:solidFill>
              </a:rPr>
              <a:t>Héraðsskjalavörður</a:t>
            </a:r>
          </a:p>
          <a:p>
            <a:pPr algn="ctr"/>
            <a:r>
              <a:rPr lang="is-IS" sz="1080" b="1" dirty="0">
                <a:solidFill>
                  <a:schemeClr val="tx2"/>
                </a:solidFill>
              </a:rPr>
              <a:t>Deildarstjórar</a:t>
            </a:r>
          </a:p>
          <a:p>
            <a:pPr algn="ctr"/>
            <a:r>
              <a:rPr lang="is-IS" sz="1080" dirty="0">
                <a:solidFill>
                  <a:schemeClr val="tx2"/>
                </a:solidFill>
              </a:rPr>
              <a:t>Byggðasafn</a:t>
            </a:r>
          </a:p>
          <a:p>
            <a:pPr algn="ctr"/>
            <a:r>
              <a:rPr lang="is-IS" sz="1080" dirty="0">
                <a:solidFill>
                  <a:schemeClr val="tx2"/>
                </a:solidFill>
              </a:rPr>
              <a:t>Bókasafn</a:t>
            </a:r>
          </a:p>
          <a:p>
            <a:pPr algn="ctr"/>
            <a:r>
              <a:rPr lang="is-IS" sz="1080" dirty="0">
                <a:solidFill>
                  <a:schemeClr val="tx2"/>
                </a:solidFill>
              </a:rPr>
              <a:t>Ljósmyndasafn</a:t>
            </a:r>
          </a:p>
          <a:p>
            <a:pPr algn="ctr"/>
            <a:r>
              <a:rPr lang="is-IS" sz="1080" dirty="0">
                <a:solidFill>
                  <a:schemeClr val="tx2"/>
                </a:solidFill>
              </a:rPr>
              <a:t>Héraðsskjalasafn</a:t>
            </a:r>
          </a:p>
        </p:txBody>
      </p:sp>
      <p:cxnSp>
        <p:nvCxnSpPr>
          <p:cNvPr id="31" name="Straight Connector 30">
            <a:extLst>
              <a:ext uri="{FF2B5EF4-FFF2-40B4-BE49-F238E27FC236}">
                <a16:creationId xmlns:a16="http://schemas.microsoft.com/office/drawing/2014/main" id="{AAC6CB3B-1D98-4FC7-8C73-8C6390D243F8}"/>
              </a:ext>
            </a:extLst>
          </p:cNvPr>
          <p:cNvCxnSpPr>
            <a:cxnSpLocks/>
          </p:cNvCxnSpPr>
          <p:nvPr/>
        </p:nvCxnSpPr>
        <p:spPr>
          <a:xfrm flipH="1">
            <a:off x="7896535" y="1705134"/>
            <a:ext cx="27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68DA19-0CDC-423E-9962-A30F336975E3}"/>
              </a:ext>
            </a:extLst>
          </p:cNvPr>
          <p:cNvCxnSpPr>
            <a:cxnSpLocks/>
            <a:endCxn id="10" idx="3"/>
          </p:cNvCxnSpPr>
          <p:nvPr/>
        </p:nvCxnSpPr>
        <p:spPr>
          <a:xfrm flipH="1">
            <a:off x="7958477" y="529599"/>
            <a:ext cx="34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D0D44D12-5DE9-4B0C-9597-37D889A2CC24}"/>
              </a:ext>
            </a:extLst>
          </p:cNvPr>
          <p:cNvSpPr/>
          <p:nvPr/>
        </p:nvSpPr>
        <p:spPr>
          <a:xfrm>
            <a:off x="10521297" y="1458776"/>
            <a:ext cx="1611933"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Menningar- og safnanefnd</a:t>
            </a:r>
          </a:p>
        </p:txBody>
      </p:sp>
      <p:sp>
        <p:nvSpPr>
          <p:cNvPr id="32" name="Rectangle: Rounded Corners 31">
            <a:extLst>
              <a:ext uri="{FF2B5EF4-FFF2-40B4-BE49-F238E27FC236}">
                <a16:creationId xmlns:a16="http://schemas.microsoft.com/office/drawing/2014/main" id="{379D6D41-EC69-400A-832C-3D3C56CBE46D}"/>
              </a:ext>
            </a:extLst>
          </p:cNvPr>
          <p:cNvSpPr/>
          <p:nvPr/>
        </p:nvSpPr>
        <p:spPr>
          <a:xfrm>
            <a:off x="7657855" y="3065062"/>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Ferðamál</a:t>
            </a:r>
          </a:p>
          <a:p>
            <a:pPr algn="ctr"/>
            <a:r>
              <a:rPr lang="is-IS" sz="1100" b="1">
                <a:solidFill>
                  <a:schemeClr val="tx2"/>
                </a:solidFill>
              </a:rPr>
              <a:t>Vitavörður</a:t>
            </a:r>
          </a:p>
          <a:p>
            <a:pPr algn="ctr"/>
            <a:r>
              <a:rPr lang="is-IS" sz="1100">
                <a:solidFill>
                  <a:schemeClr val="tx2"/>
                </a:solidFill>
              </a:rPr>
              <a:t>Upplýsingamiðstöð</a:t>
            </a:r>
          </a:p>
          <a:p>
            <a:pPr algn="ctr"/>
            <a:r>
              <a:rPr lang="is-IS" sz="1100">
                <a:solidFill>
                  <a:schemeClr val="tx2"/>
                </a:solidFill>
              </a:rPr>
              <a:t>Akranesviti</a:t>
            </a:r>
          </a:p>
          <a:p>
            <a:pPr algn="ctr"/>
            <a:r>
              <a:rPr lang="is-IS" sz="1100">
                <a:solidFill>
                  <a:schemeClr val="tx2"/>
                </a:solidFill>
              </a:rPr>
              <a:t>Ferðaþjónusta</a:t>
            </a:r>
          </a:p>
          <a:p>
            <a:pPr algn="ctr"/>
            <a:r>
              <a:rPr lang="is-IS" sz="1100">
                <a:solidFill>
                  <a:schemeClr val="tx2"/>
                </a:solidFill>
              </a:rPr>
              <a:t>Guðlaug</a:t>
            </a:r>
          </a:p>
          <a:p>
            <a:pPr algn="ctr"/>
            <a:r>
              <a:rPr lang="is-IS" sz="1100">
                <a:solidFill>
                  <a:schemeClr val="tx2"/>
                </a:solidFill>
              </a:rPr>
              <a:t>Samstarf</a:t>
            </a:r>
          </a:p>
          <a:p>
            <a:pPr algn="ctr"/>
            <a:endParaRPr lang="is-IS" sz="1400">
              <a:solidFill>
                <a:schemeClr val="tx2"/>
              </a:solidFill>
            </a:endParaRPr>
          </a:p>
          <a:p>
            <a:pPr algn="ctr"/>
            <a:endParaRPr lang="is-IS" sz="1000">
              <a:solidFill>
                <a:schemeClr val="tx2"/>
              </a:solidFill>
            </a:endParaRPr>
          </a:p>
        </p:txBody>
      </p:sp>
      <p:sp>
        <p:nvSpPr>
          <p:cNvPr id="26" name="Arrow: Right 25">
            <a:extLst>
              <a:ext uri="{FF2B5EF4-FFF2-40B4-BE49-F238E27FC236}">
                <a16:creationId xmlns:a16="http://schemas.microsoft.com/office/drawing/2014/main" id="{2AA76FE5-8008-4D8F-8C27-0DBF6F93CFC7}"/>
              </a:ext>
            </a:extLst>
          </p:cNvPr>
          <p:cNvSpPr/>
          <p:nvPr/>
        </p:nvSpPr>
        <p:spPr>
          <a:xfrm>
            <a:off x="9727481" y="4828505"/>
            <a:ext cx="1851573" cy="810061"/>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b="1"/>
              <a:t>Viðburðahald</a:t>
            </a:r>
          </a:p>
        </p:txBody>
      </p:sp>
      <p:sp>
        <p:nvSpPr>
          <p:cNvPr id="27" name="Rectangle: Rounded Corners 26">
            <a:extLst>
              <a:ext uri="{FF2B5EF4-FFF2-40B4-BE49-F238E27FC236}">
                <a16:creationId xmlns:a16="http://schemas.microsoft.com/office/drawing/2014/main" id="{63F347CE-6696-43D4-8FFC-0189BC89E293}"/>
              </a:ext>
            </a:extLst>
          </p:cNvPr>
          <p:cNvSpPr/>
          <p:nvPr/>
        </p:nvSpPr>
        <p:spPr>
          <a:xfrm>
            <a:off x="5765293" y="879951"/>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Bæjarstjóri</a:t>
            </a:r>
          </a:p>
        </p:txBody>
      </p:sp>
      <p:sp>
        <p:nvSpPr>
          <p:cNvPr id="35" name="Rectangle: Rounded Corners 34">
            <a:extLst>
              <a:ext uri="{FF2B5EF4-FFF2-40B4-BE49-F238E27FC236}">
                <a16:creationId xmlns:a16="http://schemas.microsoft.com/office/drawing/2014/main" id="{EF8AAF9A-1858-446F-848F-EB8AD42348BF}"/>
              </a:ext>
            </a:extLst>
          </p:cNvPr>
          <p:cNvSpPr/>
          <p:nvPr/>
        </p:nvSpPr>
        <p:spPr>
          <a:xfrm>
            <a:off x="4513721" y="63292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30" name="Rectangle 29">
            <a:extLst>
              <a:ext uri="{FF2B5EF4-FFF2-40B4-BE49-F238E27FC236}">
                <a16:creationId xmlns:a16="http://schemas.microsoft.com/office/drawing/2014/main" id="{0EBB22D8-E90B-48EE-9ED6-F106A0A045BD}"/>
              </a:ext>
            </a:extLst>
          </p:cNvPr>
          <p:cNvSpPr/>
          <p:nvPr/>
        </p:nvSpPr>
        <p:spPr>
          <a:xfrm>
            <a:off x="0" y="134358"/>
            <a:ext cx="2052721" cy="106627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s-IS" sz="2800" b="1" dirty="0">
                <a:solidFill>
                  <a:schemeClr val="tx2"/>
                </a:solidFill>
              </a:rPr>
              <a:t>Skrifstofa bæjarstjóra</a:t>
            </a:r>
          </a:p>
        </p:txBody>
      </p:sp>
      <p:sp>
        <p:nvSpPr>
          <p:cNvPr id="33" name="Rectangle: Rounded Corners 32">
            <a:extLst>
              <a:ext uri="{FF2B5EF4-FFF2-40B4-BE49-F238E27FC236}">
                <a16:creationId xmlns:a16="http://schemas.microsoft.com/office/drawing/2014/main" id="{C524ED7F-DA81-44E3-973E-80B72147E61C}"/>
              </a:ext>
            </a:extLst>
          </p:cNvPr>
          <p:cNvSpPr/>
          <p:nvPr/>
        </p:nvSpPr>
        <p:spPr>
          <a:xfrm>
            <a:off x="1659166" y="3062172"/>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rgbClr val="002060"/>
                </a:solidFill>
              </a:rPr>
              <a:t>Mannauðsmál</a:t>
            </a:r>
          </a:p>
          <a:p>
            <a:pPr algn="ctr"/>
            <a:r>
              <a:rPr lang="is-IS" sz="1100" b="1" dirty="0">
                <a:solidFill>
                  <a:srgbClr val="002060"/>
                </a:solidFill>
              </a:rPr>
              <a:t>Mannauðsstjóri</a:t>
            </a:r>
          </a:p>
          <a:p>
            <a:pPr algn="ctr"/>
            <a:r>
              <a:rPr lang="is-IS" sz="1100" dirty="0">
                <a:solidFill>
                  <a:srgbClr val="002060"/>
                </a:solidFill>
              </a:rPr>
              <a:t>Mannauðsmál</a:t>
            </a:r>
          </a:p>
          <a:p>
            <a:pPr algn="ctr"/>
            <a:r>
              <a:rPr lang="is-IS" sz="1100" dirty="0">
                <a:solidFill>
                  <a:srgbClr val="002060"/>
                </a:solidFill>
              </a:rPr>
              <a:t>Jafnréttismál</a:t>
            </a:r>
          </a:p>
          <a:p>
            <a:pPr algn="ctr"/>
            <a:r>
              <a:rPr lang="is-IS" sz="1100" dirty="0">
                <a:solidFill>
                  <a:srgbClr val="002060"/>
                </a:solidFill>
              </a:rPr>
              <a:t>Greiningar</a:t>
            </a:r>
          </a:p>
          <a:p>
            <a:pPr algn="ctr"/>
            <a:r>
              <a:rPr lang="is-IS" sz="1100" dirty="0">
                <a:solidFill>
                  <a:srgbClr val="002060"/>
                </a:solidFill>
              </a:rPr>
              <a:t>Starfsáætlanir</a:t>
            </a:r>
          </a:p>
          <a:p>
            <a:pPr algn="ctr"/>
            <a:r>
              <a:rPr lang="is-IS" sz="1100" dirty="0">
                <a:solidFill>
                  <a:srgbClr val="002060"/>
                </a:solidFill>
              </a:rPr>
              <a:t>Símenntun</a:t>
            </a:r>
          </a:p>
          <a:p>
            <a:pPr algn="ctr"/>
            <a:r>
              <a:rPr lang="is-IS" sz="1100" dirty="0">
                <a:solidFill>
                  <a:srgbClr val="002060"/>
                </a:solidFill>
              </a:rPr>
              <a:t>Starfsþróun</a:t>
            </a:r>
          </a:p>
          <a:p>
            <a:pPr algn="ctr"/>
            <a:r>
              <a:rPr lang="is-IS" sz="1100" dirty="0">
                <a:solidFill>
                  <a:srgbClr val="002060"/>
                </a:solidFill>
              </a:rPr>
              <a:t>Gæðamál</a:t>
            </a:r>
          </a:p>
          <a:p>
            <a:pPr algn="ctr"/>
            <a:endParaRPr lang="is-IS" sz="1100" dirty="0">
              <a:solidFill>
                <a:schemeClr val="tx2"/>
              </a:solidFill>
            </a:endParaRPr>
          </a:p>
          <a:p>
            <a:pPr algn="ctr"/>
            <a:endParaRPr lang="is-IS" sz="1200" dirty="0">
              <a:solidFill>
                <a:schemeClr val="tx2"/>
              </a:solidFill>
            </a:endParaRPr>
          </a:p>
        </p:txBody>
      </p:sp>
    </p:spTree>
    <p:extLst>
      <p:ext uri="{BB962C8B-B14F-4D97-AF65-F5344CB8AC3E}">
        <p14:creationId xmlns:p14="http://schemas.microsoft.com/office/powerpoint/2010/main" val="129546307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0D29-6FC2-4CE3-97B6-CFB2766957A5}"/>
              </a:ext>
            </a:extLst>
          </p:cNvPr>
          <p:cNvSpPr>
            <a:spLocks noGrp="1"/>
          </p:cNvSpPr>
          <p:nvPr>
            <p:ph type="title"/>
          </p:nvPr>
        </p:nvSpPr>
        <p:spPr>
          <a:xfrm>
            <a:off x="110231" y="258593"/>
            <a:ext cx="10515600" cy="1091179"/>
          </a:xfrm>
        </p:spPr>
        <p:txBody>
          <a:bodyPr/>
          <a:lstStyle/>
          <a:p>
            <a:r>
              <a:rPr lang="is-IS" dirty="0">
                <a:solidFill>
                  <a:schemeClr val="tx2">
                    <a:lumMod val="75000"/>
                  </a:schemeClr>
                </a:solidFill>
              </a:rPr>
              <a:t>VILJI TIL FREKARI BREYTINGA </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38812BFC-EA97-4AF2-9BD1-2E7474555E4E}"/>
              </a:ext>
            </a:extLst>
          </p:cNvPr>
          <p:cNvSpPr>
            <a:spLocks noGrp="1"/>
          </p:cNvSpPr>
          <p:nvPr>
            <p:ph idx="1"/>
          </p:nvPr>
        </p:nvSpPr>
        <p:spPr>
          <a:xfrm>
            <a:off x="284659" y="1468547"/>
            <a:ext cx="11622681" cy="3920905"/>
          </a:xfrm>
        </p:spPr>
        <p:txBody>
          <a:bodyPr>
            <a:normAutofit/>
          </a:bodyPr>
          <a:lstStyle/>
          <a:p>
            <a:pPr>
              <a:spcAft>
                <a:spcPts val="800"/>
              </a:spcAft>
            </a:pPr>
            <a:r>
              <a:rPr lang="is-IS" sz="1800" dirty="0">
                <a:latin typeface="Calibri" panose="020F0502020204030204" pitchFamily="34" charset="0"/>
                <a:cs typeface="Times New Roman" panose="02020603050405020304" pitchFamily="18" charset="0"/>
              </a:rPr>
              <a:t>Skapa meiri sátt um áherslur í starfsemi Akraneskaupstaðar</a:t>
            </a:r>
          </a:p>
          <a:p>
            <a:pPr>
              <a:spcAft>
                <a:spcPts val="800"/>
              </a:spcAft>
            </a:pPr>
            <a:r>
              <a:rPr lang="is-IS" sz="1800" dirty="0">
                <a:latin typeface="Calibri" panose="020F0502020204030204" pitchFamily="34" charset="0"/>
                <a:cs typeface="Times New Roman" panose="02020603050405020304" pitchFamily="18" charset="0"/>
              </a:rPr>
              <a:t>Halda í mikilvægar breytingar sem gerðar voru sem ánægja er með og samstaða um</a:t>
            </a:r>
          </a:p>
        </p:txBody>
      </p:sp>
      <p:sp>
        <p:nvSpPr>
          <p:cNvPr id="14" name="Content Placeholder 2">
            <a:extLst>
              <a:ext uri="{FF2B5EF4-FFF2-40B4-BE49-F238E27FC236}">
                <a16:creationId xmlns:a16="http://schemas.microsoft.com/office/drawing/2014/main" id="{D0E5E484-F249-40C7-82AB-85DDEDBB37A1}"/>
              </a:ext>
            </a:extLst>
          </p:cNvPr>
          <p:cNvSpPr txBox="1">
            <a:spLocks/>
          </p:cNvSpPr>
          <p:nvPr/>
        </p:nvSpPr>
        <p:spPr>
          <a:xfrm>
            <a:off x="284659" y="5178621"/>
            <a:ext cx="9290028" cy="1308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endParaRPr lang="en-US" sz="1800" dirty="0">
              <a:latin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18B0D31-EF2F-4A77-9D39-32311EB03261}"/>
              </a:ext>
            </a:extLst>
          </p:cNvPr>
          <p:cNvSpPr/>
          <p:nvPr/>
        </p:nvSpPr>
        <p:spPr>
          <a:xfrm rot="17266316">
            <a:off x="10127278" y="6262946"/>
            <a:ext cx="1152000" cy="72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TextBox 7">
            <a:extLst>
              <a:ext uri="{FF2B5EF4-FFF2-40B4-BE49-F238E27FC236}">
                <a16:creationId xmlns:a16="http://schemas.microsoft.com/office/drawing/2014/main" id="{7FCC1B78-7C20-4C18-AA0B-E7FE7F85638E}"/>
              </a:ext>
            </a:extLst>
          </p:cNvPr>
          <p:cNvSpPr txBox="1"/>
          <p:nvPr/>
        </p:nvSpPr>
        <p:spPr>
          <a:xfrm rot="1101673">
            <a:off x="9902801" y="5485207"/>
            <a:ext cx="2021141" cy="461665"/>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is-IS" sz="2400" dirty="0">
                <a:latin typeface="Ink Free" panose="03080402000500000000" pitchFamily="66" charset="0"/>
              </a:rPr>
              <a:t>Breytingar</a:t>
            </a:r>
          </a:p>
        </p:txBody>
      </p:sp>
    </p:spTree>
    <p:extLst>
      <p:ext uri="{BB962C8B-B14F-4D97-AF65-F5344CB8AC3E}">
        <p14:creationId xmlns:p14="http://schemas.microsoft.com/office/powerpoint/2010/main" val="170358503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61A6-7584-4A6B-A2ED-E33FD6E59E36}"/>
              </a:ext>
            </a:extLst>
          </p:cNvPr>
          <p:cNvSpPr>
            <a:spLocks noGrp="1"/>
          </p:cNvSpPr>
          <p:nvPr>
            <p:ph type="title"/>
          </p:nvPr>
        </p:nvSpPr>
        <p:spPr>
          <a:xfrm>
            <a:off x="127986" y="211667"/>
            <a:ext cx="10515600" cy="1325563"/>
          </a:xfrm>
        </p:spPr>
        <p:txBody>
          <a:bodyPr/>
          <a:lstStyle/>
          <a:p>
            <a:r>
              <a:rPr lang="is-IS" dirty="0">
                <a:solidFill>
                  <a:schemeClr val="tx2">
                    <a:lumMod val="75000"/>
                  </a:schemeClr>
                </a:solidFill>
              </a:rPr>
              <a:t>MARKMIÐ BREYTINGANNA</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98FEEE70-C970-4D5C-9BC5-DE10C7BD062F}"/>
              </a:ext>
            </a:extLst>
          </p:cNvPr>
          <p:cNvSpPr>
            <a:spLocks noGrp="1"/>
          </p:cNvSpPr>
          <p:nvPr>
            <p:ph idx="1"/>
          </p:nvPr>
        </p:nvSpPr>
        <p:spPr>
          <a:xfrm>
            <a:off x="512315" y="1420427"/>
            <a:ext cx="11167369" cy="5225906"/>
          </a:xfrm>
        </p:spPr>
        <p:txBody>
          <a:bodyPr>
            <a:normAutofit/>
          </a:bodyPr>
          <a:lstStyle/>
          <a:p>
            <a:pPr fontAlgn="base"/>
            <a:r>
              <a:rPr lang="is-IS" sz="1600" dirty="0">
                <a:effectLst/>
                <a:ea typeface="Calibri" panose="020F0502020204030204" pitchFamily="34" charset="0"/>
              </a:rPr>
              <a:t>Markmiðið er að styrkja fjármálastýringu Akraneskaupstaðar</a:t>
            </a:r>
          </a:p>
          <a:p>
            <a:pPr fontAlgn="base"/>
            <a:r>
              <a:rPr lang="is-IS" sz="1600" dirty="0">
                <a:ea typeface="Calibri" panose="020F0502020204030204" pitchFamily="34" charset="0"/>
              </a:rPr>
              <a:t>E</a:t>
            </a:r>
            <a:r>
              <a:rPr lang="is-IS" sz="1600" dirty="0">
                <a:effectLst/>
                <a:ea typeface="Calibri" panose="020F0502020204030204" pitchFamily="34" charset="0"/>
              </a:rPr>
              <a:t>fla áherslur í menningar- og safnamálum</a:t>
            </a:r>
          </a:p>
          <a:p>
            <a:pPr fontAlgn="base"/>
            <a:r>
              <a:rPr lang="is-IS" sz="1600" dirty="0">
                <a:ea typeface="Calibri" panose="020F0502020204030204" pitchFamily="34" charset="0"/>
              </a:rPr>
              <a:t>Styrkja móttöku ferðamanna</a:t>
            </a:r>
          </a:p>
          <a:p>
            <a:pPr fontAlgn="base"/>
            <a:r>
              <a:rPr lang="is-IS" sz="1600" dirty="0">
                <a:ea typeface="Calibri" panose="020F0502020204030204" pitchFamily="34" charset="0"/>
              </a:rPr>
              <a:t>Einfalda framsetningu á skipuriti</a:t>
            </a:r>
          </a:p>
          <a:p>
            <a:pPr marL="0" lvl="0" indent="0" fontAlgn="base">
              <a:buNone/>
            </a:pPr>
            <a:endParaRPr lang="is-IS" sz="1800" dirty="0">
              <a:effectLst/>
              <a:latin typeface="Times New Roman" panose="02020603050405020304" pitchFamily="18" charset="0"/>
              <a:ea typeface="Calibri" panose="020F0502020204030204" pitchFamily="34" charset="0"/>
            </a:endParaRPr>
          </a:p>
        </p:txBody>
      </p:sp>
      <p:pic>
        <p:nvPicPr>
          <p:cNvPr id="3078" name="Picture 6" descr="Download Objective - Target Icon Transparent Background - Full Size PNG  Image - PNGkit">
            <a:extLst>
              <a:ext uri="{FF2B5EF4-FFF2-40B4-BE49-F238E27FC236}">
                <a16:creationId xmlns:a16="http://schemas.microsoft.com/office/drawing/2014/main" id="{7F1E87A8-1C51-49A4-9B7D-B6004E211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07" y="5701004"/>
            <a:ext cx="1038906" cy="103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391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D88A-7CB4-4792-8336-D0B62B596EEA}"/>
              </a:ext>
            </a:extLst>
          </p:cNvPr>
          <p:cNvSpPr>
            <a:spLocks noGrp="1"/>
          </p:cNvSpPr>
          <p:nvPr>
            <p:ph type="title"/>
          </p:nvPr>
        </p:nvSpPr>
        <p:spPr>
          <a:xfrm>
            <a:off x="429456" y="63658"/>
            <a:ext cx="10515600" cy="1325563"/>
          </a:xfrm>
        </p:spPr>
        <p:txBody>
          <a:bodyPr>
            <a:normAutofit/>
          </a:bodyPr>
          <a:lstStyle/>
          <a:p>
            <a:r>
              <a:rPr lang="is-IS" sz="4000" dirty="0">
                <a:solidFill>
                  <a:schemeClr val="tx2">
                    <a:lumMod val="75000"/>
                  </a:schemeClr>
                </a:solidFill>
              </a:rPr>
              <a:t>HELSTU BREYTINGAR</a:t>
            </a:r>
            <a:endParaRPr lang="en-US" sz="4000" dirty="0">
              <a:solidFill>
                <a:schemeClr val="tx2">
                  <a:lumMod val="75000"/>
                </a:schemeClr>
              </a:solidFill>
            </a:endParaRPr>
          </a:p>
        </p:txBody>
      </p:sp>
      <p:sp>
        <p:nvSpPr>
          <p:cNvPr id="3" name="Content Placeholder 2">
            <a:extLst>
              <a:ext uri="{FF2B5EF4-FFF2-40B4-BE49-F238E27FC236}">
                <a16:creationId xmlns:a16="http://schemas.microsoft.com/office/drawing/2014/main" id="{1EDB952B-EFED-42FE-AC01-D29E52989466}"/>
              </a:ext>
            </a:extLst>
          </p:cNvPr>
          <p:cNvSpPr>
            <a:spLocks noGrp="1"/>
          </p:cNvSpPr>
          <p:nvPr>
            <p:ph idx="1"/>
          </p:nvPr>
        </p:nvSpPr>
        <p:spPr>
          <a:xfrm>
            <a:off x="683456" y="1159892"/>
            <a:ext cx="11292644" cy="4971668"/>
          </a:xfrm>
        </p:spPr>
        <p:txBody>
          <a:bodyPr>
            <a:noAutofit/>
          </a:bodyPr>
          <a:lstStyle/>
          <a:p>
            <a:pPr marL="432000" indent="-432000">
              <a:lnSpc>
                <a:spcPct val="150000"/>
              </a:lnSpc>
              <a:buFont typeface="Symbol" panose="05050102010706020507" pitchFamily="18" charset="2"/>
              <a:buChar char="®"/>
            </a:pPr>
            <a:r>
              <a:rPr lang="is-IS" sz="1600" dirty="0">
                <a:solidFill>
                  <a:schemeClr val="accent1"/>
                </a:solidFill>
              </a:rPr>
              <a:t>Nýtt skipurit er nú í samþykktarferli </a:t>
            </a:r>
            <a:r>
              <a:rPr lang="is-IS" sz="1600" dirty="0"/>
              <a:t>og áætlað að taki gildi 1. júní 2022.</a:t>
            </a:r>
          </a:p>
          <a:p>
            <a:pPr marL="432000" indent="-432000">
              <a:lnSpc>
                <a:spcPct val="150000"/>
              </a:lnSpc>
              <a:buFont typeface="Symbol" panose="05050102010706020507" pitchFamily="18" charset="2"/>
              <a:buChar char="®"/>
            </a:pPr>
            <a:r>
              <a:rPr lang="is-IS" sz="1600" dirty="0">
                <a:solidFill>
                  <a:schemeClr val="accent1"/>
                </a:solidFill>
              </a:rPr>
              <a:t>Skrifstofa bæjarstjóra </a:t>
            </a:r>
            <a:r>
              <a:rPr lang="is-IS" sz="1600" dirty="0"/>
              <a:t>er lögð niður og verkefni sem heyra undir bæjarstjóra breytast.</a:t>
            </a:r>
            <a:endParaRPr lang="is-IS" sz="1600" dirty="0">
              <a:solidFill>
                <a:schemeClr val="accent1"/>
              </a:solidFill>
            </a:endParaRPr>
          </a:p>
          <a:p>
            <a:pPr lvl="1">
              <a:lnSpc>
                <a:spcPct val="150000"/>
              </a:lnSpc>
              <a:buFont typeface="Courier New" panose="02070309020205020404" pitchFamily="49" charset="0"/>
              <a:buChar char="o"/>
            </a:pPr>
            <a:r>
              <a:rPr lang="is-IS" sz="1600" dirty="0"/>
              <a:t>Starf skrifstofustjóra verður lagt niður</a:t>
            </a:r>
          </a:p>
          <a:p>
            <a:pPr lvl="1">
              <a:lnSpc>
                <a:spcPct val="150000"/>
              </a:lnSpc>
              <a:buFont typeface="Courier New" panose="02070309020205020404" pitchFamily="49" charset="0"/>
              <a:buChar char="o"/>
            </a:pPr>
            <a:r>
              <a:rPr lang="is-IS" sz="1600" dirty="0"/>
              <a:t>Verkefni þjónustudeildar og stafræn þróun, ásamt ferða-, markaðs-, og viðburðamálum færast yfir á fjármála- og þjónustusvið (ásamt mannafla sem verkefnunum fylgja þ.e. þjónustufulltrúar, kerfisstjóri, starfsmenn Guðlaugar og vitans). </a:t>
            </a:r>
          </a:p>
          <a:p>
            <a:pPr lvl="1">
              <a:lnSpc>
                <a:spcPct val="150000"/>
              </a:lnSpc>
              <a:buFont typeface="Courier New" panose="02070309020205020404" pitchFamily="49" charset="0"/>
              <a:buChar char="o"/>
            </a:pPr>
            <a:r>
              <a:rPr lang="is-IS" sz="1600" dirty="0"/>
              <a:t>Stöðu þjónustufulltrúa í þjónustudeild verður breytt í verkefnastjóra sem leiðir rekstur Guðlaugar, vitans, viðburðahald og bæjarhátíðir. </a:t>
            </a:r>
            <a:endParaRPr lang="en-US" sz="1600" dirty="0"/>
          </a:p>
          <a:p>
            <a:pPr lvl="1">
              <a:lnSpc>
                <a:spcPct val="150000"/>
              </a:lnSpc>
              <a:buFont typeface="Courier New" panose="02070309020205020404" pitchFamily="49" charset="0"/>
              <a:buChar char="o"/>
            </a:pPr>
            <a:r>
              <a:rPr lang="is-IS" sz="1600" dirty="0"/>
              <a:t>Rekstrarumhverfi Akranesvita/upplýsingamiðstöðvar er breytt og starfsmanni boðið að vinna 60% stöðu í móttöku hópa í vitann og 40% stöðu í Guðlaugu. </a:t>
            </a:r>
          </a:p>
          <a:p>
            <a:pPr lvl="1">
              <a:lnSpc>
                <a:spcPct val="150000"/>
              </a:lnSpc>
              <a:buFont typeface="Courier New" panose="02070309020205020404" pitchFamily="49" charset="0"/>
              <a:buChar char="o"/>
            </a:pPr>
            <a:r>
              <a:rPr lang="is-IS" sz="1600" dirty="0"/>
              <a:t>Önnur verkefni sem áður tilheyrðu einingunni s.s. mannauðsmál, verkefnastofa og atvinnuþróun verða áfram undir forystu bæjarstjóra og hann næsti yfirmaður þeirra starfsmanna sem þeim fylgja (mannauður/mannauðstjóri og verkefnastofa/verkefnastjóri). </a:t>
            </a:r>
          </a:p>
          <a:p>
            <a:pPr lvl="1">
              <a:lnSpc>
                <a:spcPct val="150000"/>
              </a:lnSpc>
              <a:buFont typeface="Courier New" panose="02070309020205020404" pitchFamily="49" charset="0"/>
              <a:buChar char="o"/>
            </a:pPr>
            <a:r>
              <a:rPr lang="is-IS" sz="1600" dirty="0"/>
              <a:t>Frestað er ákvörðun um að auglýsa starf skjalastjóra / persónuverndarfulltrúa sem verður endurmetið við fjárhagsáætlun fyrir árið 2023. </a:t>
            </a:r>
            <a:endParaRPr lang="en-US" sz="1600" dirty="0"/>
          </a:p>
        </p:txBody>
      </p:sp>
    </p:spTree>
    <p:extLst>
      <p:ext uri="{BB962C8B-B14F-4D97-AF65-F5344CB8AC3E}">
        <p14:creationId xmlns:p14="http://schemas.microsoft.com/office/powerpoint/2010/main" val="394484524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4C9D-A69E-42E8-91F1-97C320F61E85}"/>
              </a:ext>
            </a:extLst>
          </p:cNvPr>
          <p:cNvSpPr>
            <a:spLocks noGrp="1"/>
          </p:cNvSpPr>
          <p:nvPr>
            <p:ph type="title"/>
          </p:nvPr>
        </p:nvSpPr>
        <p:spPr>
          <a:xfrm>
            <a:off x="520700" y="149225"/>
            <a:ext cx="10515600" cy="1325563"/>
          </a:xfrm>
        </p:spPr>
        <p:txBody>
          <a:bodyPr/>
          <a:lstStyle/>
          <a:p>
            <a:r>
              <a:rPr lang="is-IS" sz="4400" dirty="0">
                <a:solidFill>
                  <a:schemeClr val="tx2">
                    <a:lumMod val="75000"/>
                  </a:schemeClr>
                </a:solidFill>
              </a:rPr>
              <a:t>HELSTU BREYTINGAR (framhald)</a:t>
            </a:r>
            <a:endParaRPr lang="en-US" dirty="0"/>
          </a:p>
        </p:txBody>
      </p:sp>
      <p:sp>
        <p:nvSpPr>
          <p:cNvPr id="3" name="Content Placeholder 2">
            <a:extLst>
              <a:ext uri="{FF2B5EF4-FFF2-40B4-BE49-F238E27FC236}">
                <a16:creationId xmlns:a16="http://schemas.microsoft.com/office/drawing/2014/main" id="{BFBE49FE-2790-4FCF-BBCD-0B2F98FF0510}"/>
              </a:ext>
            </a:extLst>
          </p:cNvPr>
          <p:cNvSpPr>
            <a:spLocks noGrp="1"/>
          </p:cNvSpPr>
          <p:nvPr>
            <p:ph idx="1"/>
          </p:nvPr>
        </p:nvSpPr>
        <p:spPr>
          <a:xfrm>
            <a:off x="838200" y="1825625"/>
            <a:ext cx="10515600" cy="4667250"/>
          </a:xfrm>
        </p:spPr>
        <p:txBody>
          <a:bodyPr>
            <a:normAutofit fontScale="40000" lnSpcReduction="20000"/>
          </a:bodyPr>
          <a:lstStyle/>
          <a:p>
            <a:pPr marL="432000" indent="-432000">
              <a:lnSpc>
                <a:spcPct val="150000"/>
              </a:lnSpc>
              <a:buFont typeface="Symbol" panose="05050102010706020507" pitchFamily="18" charset="2"/>
              <a:buChar char="®"/>
            </a:pPr>
            <a:r>
              <a:rPr lang="is-IS" sz="4000" dirty="0">
                <a:solidFill>
                  <a:schemeClr val="accent1"/>
                </a:solidFill>
              </a:rPr>
              <a:t>Fjármála- og þjónustusvið </a:t>
            </a:r>
            <a:r>
              <a:rPr lang="is-IS" sz="4000" dirty="0"/>
              <a:t>verður til er framangreindar einingar færast til sviðsins og fjármálastjórnun styrkt með breyttri verkaskipan</a:t>
            </a:r>
          </a:p>
          <a:p>
            <a:pPr lvl="1">
              <a:lnSpc>
                <a:spcPct val="150000"/>
              </a:lnSpc>
              <a:buFont typeface="Courier New" panose="02070309020205020404" pitchFamily="49" charset="0"/>
              <a:buChar char="o"/>
            </a:pPr>
            <a:r>
              <a:rPr lang="is-IS" sz="4000" dirty="0"/>
              <a:t>Nafnabreyting á stjórnsýslu- og fjármálasviði í fjármála- og þjónustusvið</a:t>
            </a:r>
          </a:p>
          <a:p>
            <a:pPr lvl="1">
              <a:lnSpc>
                <a:spcPct val="150000"/>
              </a:lnSpc>
              <a:buFont typeface="Courier New" panose="02070309020205020404" pitchFamily="49" charset="0"/>
              <a:buChar char="o"/>
            </a:pPr>
            <a:r>
              <a:rPr lang="is-IS" sz="4000" dirty="0">
                <a:solidFill>
                  <a:schemeClr val="accent1"/>
                </a:solidFill>
                <a:effectLst/>
                <a:ea typeface="Calibri" panose="020F0502020204030204" pitchFamily="34" charset="0"/>
                <a:cs typeface="Times New Roman" panose="02020603050405020304" pitchFamily="18" charset="0"/>
              </a:rPr>
              <a:t>Fjármál og </a:t>
            </a:r>
            <a:r>
              <a:rPr lang="is-IS" sz="4000" dirty="0">
                <a:solidFill>
                  <a:schemeClr val="accent1"/>
                </a:solidFill>
                <a:ea typeface="Calibri" panose="020F0502020204030204" pitchFamily="34" charset="0"/>
                <a:cs typeface="Times New Roman" panose="02020603050405020304" pitchFamily="18" charset="0"/>
              </a:rPr>
              <a:t>laun:  </a:t>
            </a:r>
            <a:r>
              <a:rPr lang="is-IS" sz="4000" dirty="0">
                <a:effectLst/>
                <a:ea typeface="Calibri" panose="020F0502020204030204" pitchFamily="34" charset="0"/>
                <a:cs typeface="Times New Roman" panose="02020603050405020304" pitchFamily="18" charset="0"/>
              </a:rPr>
              <a:t>Deildarstjóri fjármála mun taka yfir stýringu launamála og mun sú breyting fela í sér að starfsmenn launadeildar færast til deildarinnar án þess að breytingar verði á verkefnum eða hlutverki þeirra.  Deildin „Fjárreiður og bókhald“ mun samfara þessu breyta um nafn og heita „fjármál og laun“.  </a:t>
            </a:r>
          </a:p>
          <a:p>
            <a:pPr lvl="1">
              <a:lnSpc>
                <a:spcPct val="150000"/>
              </a:lnSpc>
              <a:buFont typeface="Courier New" panose="02070309020205020404" pitchFamily="49" charset="0"/>
              <a:buChar char="o"/>
            </a:pPr>
            <a:r>
              <a:rPr lang="is-IS" sz="4000" dirty="0">
                <a:solidFill>
                  <a:schemeClr val="accent1"/>
                </a:solidFill>
                <a:effectLst/>
                <a:ea typeface="Calibri" panose="020F0502020204030204" pitchFamily="34" charset="0"/>
                <a:cs typeface="Times New Roman" panose="02020603050405020304" pitchFamily="18" charset="0"/>
              </a:rPr>
              <a:t>Reikningshald og greiningar:  </a:t>
            </a:r>
            <a:r>
              <a:rPr lang="is-IS" sz="4000" dirty="0">
                <a:effectLst/>
                <a:ea typeface="Calibri" panose="020F0502020204030204" pitchFamily="34" charset="0"/>
                <a:cs typeface="Times New Roman" panose="02020603050405020304" pitchFamily="18" charset="0"/>
              </a:rPr>
              <a:t>Ný deild verður til sem fær nafnið „Reikningshalds og greiningar“ en ætlunin er að styrkja nokkra þætti í fjármálum Akraneskaupstaðar s.s. greiningar og mælingar, kostnaðareftirlit, eftirlit með samningum, skýrslugerð, innkaupamál og eftirfylgni innkaupastefnu.  Reikningshald og greiningar mun jafnframt taka við nokkrum verkefnum sem áður tilheyrðu deildinni „Fjárreiður og bókhald“ s.s. bókhaldi og móttöku reikninga og færast starfsmenn deildarinnar inn í þá einingu án þess að það hafi áhrif á þeirra verkefni eða hlutverk.  Reikningshald og greiningar mun einnig gegna mikilvægu stuðningshlutverki í vinnslu ársuppgjörs og fjárhagsáætlunar.    </a:t>
            </a:r>
            <a:endParaRPr lang="en-US" sz="4000" dirty="0">
              <a:effectLst/>
              <a:ea typeface="Calibri" panose="020F0502020204030204" pitchFamily="34" charset="0"/>
              <a:cs typeface="Times New Roman" panose="02020603050405020304" pitchFamily="18" charset="0"/>
            </a:endParaRPr>
          </a:p>
          <a:p>
            <a:pPr lvl="1">
              <a:lnSpc>
                <a:spcPct val="150000"/>
              </a:lnSpc>
              <a:buFont typeface="Courier New" panose="02070309020205020404" pitchFamily="49" charset="0"/>
              <a:buChar char="o"/>
            </a:pPr>
            <a:r>
              <a:rPr lang="is-IS" sz="4000" dirty="0"/>
              <a:t>Ný staða deildarstjóra yfir reikningshaldi og greiningum verður auglýst.</a:t>
            </a:r>
          </a:p>
          <a:p>
            <a:endParaRPr lang="en-US" dirty="0"/>
          </a:p>
        </p:txBody>
      </p:sp>
    </p:spTree>
    <p:extLst>
      <p:ext uri="{BB962C8B-B14F-4D97-AF65-F5344CB8AC3E}">
        <p14:creationId xmlns:p14="http://schemas.microsoft.com/office/powerpoint/2010/main" val="1706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0111-3C30-405B-9BF7-EBDA553CF800}"/>
              </a:ext>
            </a:extLst>
          </p:cNvPr>
          <p:cNvSpPr>
            <a:spLocks noGrp="1"/>
          </p:cNvSpPr>
          <p:nvPr>
            <p:ph type="title"/>
          </p:nvPr>
        </p:nvSpPr>
        <p:spPr>
          <a:xfrm>
            <a:off x="482600" y="18255"/>
            <a:ext cx="10515600" cy="1325563"/>
          </a:xfrm>
        </p:spPr>
        <p:txBody>
          <a:bodyPr/>
          <a:lstStyle/>
          <a:p>
            <a:r>
              <a:rPr lang="is-IS" sz="4400" dirty="0">
                <a:solidFill>
                  <a:schemeClr val="tx2">
                    <a:lumMod val="75000"/>
                  </a:schemeClr>
                </a:solidFill>
              </a:rPr>
              <a:t>HELSTU BREYTINGAR (framhald)</a:t>
            </a:r>
            <a:endParaRPr lang="en-US" dirty="0"/>
          </a:p>
        </p:txBody>
      </p:sp>
      <p:sp>
        <p:nvSpPr>
          <p:cNvPr id="3" name="Content Placeholder 2">
            <a:extLst>
              <a:ext uri="{FF2B5EF4-FFF2-40B4-BE49-F238E27FC236}">
                <a16:creationId xmlns:a16="http://schemas.microsoft.com/office/drawing/2014/main" id="{225DFA4F-CA23-4270-9984-313AA962BE0B}"/>
              </a:ext>
            </a:extLst>
          </p:cNvPr>
          <p:cNvSpPr>
            <a:spLocks noGrp="1"/>
          </p:cNvSpPr>
          <p:nvPr>
            <p:ph idx="1"/>
          </p:nvPr>
        </p:nvSpPr>
        <p:spPr>
          <a:xfrm>
            <a:off x="838200" y="1343818"/>
            <a:ext cx="10515600" cy="4351338"/>
          </a:xfrm>
        </p:spPr>
        <p:txBody>
          <a:bodyPr>
            <a:normAutofit/>
          </a:bodyPr>
          <a:lstStyle/>
          <a:p>
            <a:pPr marL="432000" indent="-432000">
              <a:lnSpc>
                <a:spcPct val="150000"/>
              </a:lnSpc>
              <a:buFont typeface="Symbol" panose="05050102010706020507" pitchFamily="18" charset="2"/>
              <a:buChar char="®"/>
            </a:pPr>
            <a:r>
              <a:rPr lang="is-IS" sz="1600" dirty="0">
                <a:solidFill>
                  <a:schemeClr val="accent1"/>
                </a:solidFill>
              </a:rPr>
              <a:t>Mennta- og menningarsvið </a:t>
            </a:r>
            <a:r>
              <a:rPr lang="is-IS" sz="1600" dirty="0"/>
              <a:t>verður til er miðlæg stjórnun menningar- og safnamála er færð til sviðsins.</a:t>
            </a:r>
          </a:p>
          <a:p>
            <a:pPr lvl="1">
              <a:lnSpc>
                <a:spcPct val="150000"/>
              </a:lnSpc>
              <a:buFont typeface="Courier New" panose="02070309020205020404" pitchFamily="49" charset="0"/>
              <a:buChar char="o"/>
            </a:pPr>
            <a:r>
              <a:rPr lang="is-IS" sz="1600" dirty="0"/>
              <a:t>Nafnabreyting á skóla- og frístundasviði í mennta- og menningarsvið</a:t>
            </a:r>
          </a:p>
          <a:p>
            <a:pPr lvl="1">
              <a:lnSpc>
                <a:spcPct val="150000"/>
              </a:lnSpc>
              <a:buFont typeface="Courier New" panose="02070309020205020404" pitchFamily="49" charset="0"/>
              <a:buChar char="o"/>
            </a:pPr>
            <a:r>
              <a:rPr lang="is-IS" sz="1600" dirty="0"/>
              <a:t>Ný staða  forstöðumanns menningar- og safnamála verður auglýst til að leiða sjálfstæðar stofnanir byggðasafns, bókasafns, ljósmyndasafns og héraðsskjalasafns með stjórnendum þar.</a:t>
            </a:r>
          </a:p>
          <a:p>
            <a:pPr lvl="1">
              <a:lnSpc>
                <a:spcPct val="150000"/>
              </a:lnSpc>
              <a:buFont typeface="Courier New" panose="02070309020205020404" pitchFamily="49" charset="0"/>
              <a:buChar char="o"/>
            </a:pPr>
            <a:r>
              <a:rPr lang="is-IS" sz="1600" dirty="0">
                <a:effectLst/>
                <a:ea typeface="Calibri" panose="020F0502020204030204" pitchFamily="34" charset="0"/>
                <a:cs typeface="Times New Roman" panose="02020603050405020304" pitchFamily="18" charset="0"/>
              </a:rPr>
              <a:t>Menningar- og safnanefnd mun heyra undir stjórnsýslu mennta- og menningarráðs í stað bæjarráðs og fundargerðir nefndarinnar lagðar fram í mennta- og menningarráði. </a:t>
            </a:r>
            <a:endParaRPr lang="is-IS" sz="1600" dirty="0"/>
          </a:p>
          <a:p>
            <a:endParaRPr lang="en-US" dirty="0"/>
          </a:p>
        </p:txBody>
      </p:sp>
    </p:spTree>
    <p:extLst>
      <p:ext uri="{BB962C8B-B14F-4D97-AF65-F5344CB8AC3E}">
        <p14:creationId xmlns:p14="http://schemas.microsoft.com/office/powerpoint/2010/main" val="215605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11EE2933-390A-4CDF-85EE-F46054F3F344}"/>
              </a:ext>
            </a:extLst>
          </p:cNvPr>
          <p:cNvCxnSpPr>
            <a:cxnSpLocks/>
          </p:cNvCxnSpPr>
          <p:nvPr/>
        </p:nvCxnSpPr>
        <p:spPr>
          <a:xfrm flipH="1" flipV="1">
            <a:off x="2703703" y="2929628"/>
            <a:ext cx="1" cy="17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031A56A-503E-4A69-A8E6-E3456DF3BFC9}"/>
              </a:ext>
            </a:extLst>
          </p:cNvPr>
          <p:cNvCxnSpPr>
            <a:cxnSpLocks/>
          </p:cNvCxnSpPr>
          <p:nvPr/>
        </p:nvCxnSpPr>
        <p:spPr>
          <a:xfrm flipH="1" flipV="1">
            <a:off x="2701959" y="1197342"/>
            <a:ext cx="1" cy="17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660A7F72-13D8-4234-8531-797B09005916}"/>
              </a:ext>
            </a:extLst>
          </p:cNvPr>
          <p:cNvSpPr/>
          <p:nvPr/>
        </p:nvSpPr>
        <p:spPr>
          <a:xfrm>
            <a:off x="1418583" y="2936132"/>
            <a:ext cx="8443038" cy="1404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Skrifstofa bæjarstjóra</a:t>
            </a:r>
          </a:p>
          <a:p>
            <a:r>
              <a:rPr lang="is-IS" sz="1100" dirty="0">
                <a:solidFill>
                  <a:schemeClr val="tx2"/>
                </a:solidFill>
              </a:rPr>
              <a:t>Verkefnastofa</a:t>
            </a:r>
          </a:p>
          <a:p>
            <a:r>
              <a:rPr lang="is-IS" sz="1100" dirty="0">
                <a:solidFill>
                  <a:schemeClr val="tx2"/>
                </a:solidFill>
              </a:rPr>
              <a:t>Mannauðsmál</a:t>
            </a:r>
          </a:p>
          <a:p>
            <a:r>
              <a:rPr lang="is-IS" sz="1100" dirty="0">
                <a:solidFill>
                  <a:schemeClr val="tx2"/>
                </a:solidFill>
              </a:rPr>
              <a:t>Þjónusta og stafræn þróun</a:t>
            </a:r>
          </a:p>
          <a:p>
            <a:r>
              <a:rPr lang="is-IS" sz="1100" dirty="0">
                <a:solidFill>
                  <a:schemeClr val="tx2"/>
                </a:solidFill>
              </a:rPr>
              <a:t>Atvinnuþróun</a:t>
            </a:r>
          </a:p>
          <a:p>
            <a:r>
              <a:rPr lang="is-IS" sz="1100" dirty="0">
                <a:solidFill>
                  <a:schemeClr val="tx2"/>
                </a:solidFill>
              </a:rPr>
              <a:t>Markaðs- og ferðamál </a:t>
            </a:r>
          </a:p>
          <a:p>
            <a:r>
              <a:rPr lang="is-IS" sz="1100" dirty="0">
                <a:solidFill>
                  <a:schemeClr val="tx2"/>
                </a:solidFill>
              </a:rPr>
              <a:t>Menningar- og safnamál</a:t>
            </a:r>
          </a:p>
          <a:p>
            <a:endParaRPr lang="is-IS" sz="1000" dirty="0">
              <a:solidFill>
                <a:schemeClr val="tx2"/>
              </a:solidFill>
            </a:endParaRPr>
          </a:p>
        </p:txBody>
      </p:sp>
      <p:cxnSp>
        <p:nvCxnSpPr>
          <p:cNvPr id="40" name="Straight Connector 39">
            <a:extLst>
              <a:ext uri="{FF2B5EF4-FFF2-40B4-BE49-F238E27FC236}">
                <a16:creationId xmlns:a16="http://schemas.microsoft.com/office/drawing/2014/main" id="{D055511E-6E3E-4F52-A5FF-1CD046747E47}"/>
              </a:ext>
            </a:extLst>
          </p:cNvPr>
          <p:cNvCxnSpPr/>
          <p:nvPr/>
        </p:nvCxnSpPr>
        <p:spPr>
          <a:xfrm>
            <a:off x="6981210" y="264162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BDBCD-B229-4A98-B271-29868B92BFB9}"/>
              </a:ext>
            </a:extLst>
          </p:cNvPr>
          <p:cNvCxnSpPr/>
          <p:nvPr/>
        </p:nvCxnSpPr>
        <p:spPr>
          <a:xfrm>
            <a:off x="9078622" y="264162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79E658-9F5D-472F-9064-1FFD6088A7D5}"/>
              </a:ext>
            </a:extLst>
          </p:cNvPr>
          <p:cNvCxnSpPr/>
          <p:nvPr/>
        </p:nvCxnSpPr>
        <p:spPr>
          <a:xfrm>
            <a:off x="4839548" y="2454960"/>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0A73D3-C09D-47A1-9436-A47477FE09C4}"/>
              </a:ext>
            </a:extLst>
          </p:cNvPr>
          <p:cNvCxnSpPr>
            <a:cxnSpLocks/>
            <a:stCxn id="33" idx="3"/>
          </p:cNvCxnSpPr>
          <p:nvPr/>
        </p:nvCxnSpPr>
        <p:spPr>
          <a:xfrm flipH="1">
            <a:off x="4573857" y="2456895"/>
            <a:ext cx="54043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stCxn id="10" idx="2"/>
          </p:cNvCxnSpPr>
          <p:nvPr/>
        </p:nvCxnSpPr>
        <p:spPr>
          <a:xfrm>
            <a:off x="6951787" y="755649"/>
            <a:ext cx="0" cy="172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B95096-D8C7-4C23-90D8-F57D0C4AAB9C}"/>
              </a:ext>
            </a:extLst>
          </p:cNvPr>
          <p:cNvSpPr/>
          <p:nvPr/>
        </p:nvSpPr>
        <p:spPr>
          <a:xfrm>
            <a:off x="1418583" y="4453961"/>
            <a:ext cx="8516698" cy="16085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Stjórnsýslu- og fjármálasvið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Verkferlar</a:t>
            </a:r>
          </a:p>
          <a:p>
            <a:r>
              <a:rPr lang="is-IS" sz="1100" dirty="0">
                <a:solidFill>
                  <a:schemeClr val="tx2"/>
                </a:solidFill>
              </a:rPr>
              <a:t>Innkaup</a:t>
            </a:r>
          </a:p>
          <a:p>
            <a:r>
              <a:rPr lang="is-IS" sz="1100" dirty="0">
                <a:solidFill>
                  <a:schemeClr val="tx2"/>
                </a:solidFill>
              </a:rPr>
              <a:t>Greiningar og mælingar</a:t>
            </a:r>
          </a:p>
          <a:p>
            <a:r>
              <a:rPr lang="is-IS" sz="1100" dirty="0">
                <a:solidFill>
                  <a:schemeClr val="tx2"/>
                </a:solidFill>
              </a:rPr>
              <a:t>Fjárreiður og bókhald</a:t>
            </a:r>
          </a:p>
          <a:p>
            <a:r>
              <a:rPr lang="is-IS" sz="1100" dirty="0">
                <a:solidFill>
                  <a:schemeClr val="tx2"/>
                </a:solidFill>
              </a:rPr>
              <a:t>Launamál</a:t>
            </a:r>
            <a:endParaRPr lang="is-IS" sz="1000" dirty="0">
              <a:solidFill>
                <a:schemeClr val="tx2"/>
              </a:solidFill>
            </a:endParaRPr>
          </a:p>
        </p:txBody>
      </p:sp>
      <p:sp>
        <p:nvSpPr>
          <p:cNvPr id="7" name="Rectangle: Rounded Corners 6">
            <a:extLst>
              <a:ext uri="{FF2B5EF4-FFF2-40B4-BE49-F238E27FC236}">
                <a16:creationId xmlns:a16="http://schemas.microsoft.com/office/drawing/2014/main" id="{0A5B04A1-4EEF-475A-8246-CFF09D4552D9}"/>
              </a:ext>
            </a:extLst>
          </p:cNvPr>
          <p:cNvSpPr/>
          <p:nvPr/>
        </p:nvSpPr>
        <p:spPr>
          <a:xfrm>
            <a:off x="3954811"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600">
                <a:solidFill>
                  <a:schemeClr val="tx2"/>
                </a:solidFill>
              </a:rPr>
              <a:t>Velferðar- og mannréttindasvið</a:t>
            </a:r>
          </a:p>
          <a:p>
            <a:pPr algn="ctr"/>
            <a:r>
              <a:rPr lang="is-IS" sz="1100">
                <a:solidFill>
                  <a:schemeClr val="tx2"/>
                </a:solidFill>
              </a:rPr>
              <a:t>Félagsþjónusta</a:t>
            </a:r>
          </a:p>
          <a:p>
            <a:pPr algn="ctr"/>
            <a:r>
              <a:rPr lang="is-IS" sz="1100">
                <a:solidFill>
                  <a:schemeClr val="tx2"/>
                </a:solidFill>
              </a:rPr>
              <a:t>Málefni fatlaðra</a:t>
            </a:r>
          </a:p>
          <a:p>
            <a:pPr algn="ctr"/>
            <a:r>
              <a:rPr lang="is-IS" sz="1100">
                <a:solidFill>
                  <a:schemeClr val="tx2"/>
                </a:solidFill>
              </a:rPr>
              <a:t>Málefni aldraðra Barnavernd</a:t>
            </a:r>
          </a:p>
          <a:p>
            <a:pPr algn="ctr"/>
            <a:r>
              <a:rPr lang="is-IS" sz="1100">
                <a:solidFill>
                  <a:schemeClr val="tx2"/>
                </a:solidFill>
              </a:rPr>
              <a:t>Mannréttindi</a:t>
            </a: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6033787"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a:solidFill>
                  <a:schemeClr val="tx2"/>
                </a:solidFill>
              </a:rPr>
              <a:t>Skóla- og frístundasvið</a:t>
            </a:r>
          </a:p>
          <a:p>
            <a:pPr algn="ctr"/>
            <a:r>
              <a:rPr lang="is-IS" sz="1100">
                <a:solidFill>
                  <a:schemeClr val="tx2"/>
                </a:solidFill>
              </a:rPr>
              <a:t>Grunnskólar</a:t>
            </a:r>
            <a:endParaRPr lang="is-IS" sz="1100">
              <a:solidFill>
                <a:schemeClr val="tx2"/>
              </a:solidFill>
              <a:cs typeface="Calibri"/>
            </a:endParaRPr>
          </a:p>
          <a:p>
            <a:pPr algn="ctr"/>
            <a:r>
              <a:rPr lang="is-IS" sz="1100">
                <a:solidFill>
                  <a:schemeClr val="tx2"/>
                </a:solidFill>
              </a:rPr>
              <a:t>Leikskólar</a:t>
            </a:r>
            <a:endParaRPr lang="is-IS" sz="1100">
              <a:solidFill>
                <a:schemeClr val="tx2"/>
              </a:solidFill>
              <a:cs typeface="Calibri"/>
            </a:endParaRPr>
          </a:p>
          <a:p>
            <a:pPr algn="ctr"/>
            <a:r>
              <a:rPr lang="is-IS" sz="1100">
                <a:solidFill>
                  <a:schemeClr val="tx2"/>
                </a:solidFill>
              </a:rPr>
              <a:t>Tónlistarskóli</a:t>
            </a:r>
            <a:endParaRPr lang="is-IS" sz="1100">
              <a:solidFill>
                <a:schemeClr val="tx2"/>
              </a:solidFill>
              <a:cs typeface="Calibri"/>
            </a:endParaRPr>
          </a:p>
          <a:p>
            <a:pPr algn="ctr"/>
            <a:r>
              <a:rPr lang="is-IS" sz="1100">
                <a:solidFill>
                  <a:schemeClr val="tx2"/>
                </a:solidFill>
              </a:rPr>
              <a:t>Ungmennahús</a:t>
            </a:r>
            <a:endParaRPr lang="is-IS" sz="1100">
              <a:solidFill>
                <a:schemeClr val="tx2"/>
              </a:solidFill>
              <a:cs typeface="Calibri"/>
            </a:endParaRPr>
          </a:p>
          <a:p>
            <a:pPr algn="ctr"/>
            <a:r>
              <a:rPr lang="is-IS" sz="1100">
                <a:solidFill>
                  <a:schemeClr val="tx2"/>
                </a:solidFill>
              </a:rPr>
              <a:t>Dagforeldrar</a:t>
            </a:r>
            <a:endParaRPr lang="is-IS" sz="1100">
              <a:solidFill>
                <a:schemeClr val="tx2"/>
              </a:solidFill>
              <a:cs typeface="Calibri"/>
            </a:endParaRPr>
          </a:p>
          <a:p>
            <a:pPr algn="ctr"/>
            <a:r>
              <a:rPr lang="is-IS" sz="1100">
                <a:solidFill>
                  <a:schemeClr val="tx2"/>
                </a:solidFill>
              </a:rPr>
              <a:t>Íþróttir</a:t>
            </a:r>
            <a:endParaRPr lang="is-IS" sz="1100">
              <a:solidFill>
                <a:schemeClr val="tx2"/>
              </a:solidFill>
              <a:cs typeface="Calibri"/>
            </a:endParaRPr>
          </a:p>
          <a:p>
            <a:pPr algn="ctr"/>
            <a:r>
              <a:rPr lang="is-IS" sz="1100">
                <a:solidFill>
                  <a:schemeClr val="tx2"/>
                </a:solidFill>
              </a:rPr>
              <a:t>Íþróttamannvirki Sérfræðiþjónusta</a:t>
            </a:r>
            <a:endParaRPr lang="is-IS" sz="1100">
              <a:solidFill>
                <a:schemeClr val="tx2"/>
              </a:solidFill>
              <a:cs typeface="Calibri"/>
            </a:endParaRPr>
          </a:p>
          <a:p>
            <a:pPr algn="ctr"/>
            <a:r>
              <a:rPr lang="is-IS" sz="1100">
                <a:solidFill>
                  <a:schemeClr val="tx2"/>
                </a:solidFill>
              </a:rPr>
              <a:t>Forvarnir</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8204873" y="2851961"/>
            <a:ext cx="1836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dirty="0">
                <a:solidFill>
                  <a:schemeClr val="tx2"/>
                </a:solidFill>
              </a:rPr>
              <a:t>Skipulags- og umhverfissvið</a:t>
            </a:r>
          </a:p>
          <a:p>
            <a:pPr algn="ctr"/>
            <a:r>
              <a:rPr lang="is-IS" sz="1100" dirty="0">
                <a:solidFill>
                  <a:schemeClr val="tx2"/>
                </a:solidFill>
              </a:rPr>
              <a:t>Skipulagsmál</a:t>
            </a:r>
            <a:endParaRPr lang="is-IS" sz="1100" dirty="0">
              <a:solidFill>
                <a:schemeClr val="tx2"/>
              </a:solidFill>
              <a:cs typeface="Calibri"/>
            </a:endParaRPr>
          </a:p>
          <a:p>
            <a:pPr algn="ctr"/>
            <a:r>
              <a:rPr lang="is-IS" sz="1100" dirty="0">
                <a:solidFill>
                  <a:schemeClr val="tx2"/>
                </a:solidFill>
              </a:rPr>
              <a:t> Byggingarmál</a:t>
            </a:r>
            <a:endParaRPr lang="is-IS" sz="1100" dirty="0">
              <a:solidFill>
                <a:schemeClr val="tx2"/>
              </a:solidFill>
              <a:cs typeface="Calibri"/>
            </a:endParaRPr>
          </a:p>
          <a:p>
            <a:pPr algn="ctr"/>
            <a:r>
              <a:rPr lang="is-IS" sz="1100" dirty="0">
                <a:solidFill>
                  <a:schemeClr val="tx2"/>
                </a:solidFill>
              </a:rPr>
              <a:t>Umhverfi</a:t>
            </a:r>
            <a:endParaRPr lang="is-IS" sz="1100" dirty="0">
              <a:solidFill>
                <a:schemeClr val="tx2"/>
              </a:solidFill>
              <a:cs typeface="Calibri"/>
            </a:endParaRPr>
          </a:p>
          <a:p>
            <a:pPr algn="ctr"/>
            <a:r>
              <a:rPr lang="is-IS" sz="1100" dirty="0">
                <a:solidFill>
                  <a:schemeClr val="tx2"/>
                </a:solidFill>
              </a:rPr>
              <a:t>Vinnuskóli</a:t>
            </a:r>
            <a:endParaRPr lang="is-IS" sz="1100" dirty="0">
              <a:solidFill>
                <a:schemeClr val="tx2"/>
              </a:solidFill>
              <a:cs typeface="Calibri"/>
            </a:endParaRPr>
          </a:p>
          <a:p>
            <a:pPr algn="ctr"/>
            <a:r>
              <a:rPr lang="is-IS" sz="1100" dirty="0">
                <a:solidFill>
                  <a:schemeClr val="tx2"/>
                </a:solidFill>
              </a:rPr>
              <a:t>Framkvæmdir</a:t>
            </a:r>
            <a:endParaRPr lang="is-IS" sz="1100" dirty="0">
              <a:solidFill>
                <a:schemeClr val="tx2"/>
              </a:solidFill>
              <a:cs typeface="Calibri"/>
            </a:endParaRPr>
          </a:p>
          <a:p>
            <a:pPr algn="ctr"/>
            <a:r>
              <a:rPr lang="is-IS" sz="1100" dirty="0">
                <a:solidFill>
                  <a:schemeClr val="tx2"/>
                </a:solidFill>
              </a:rPr>
              <a:t>Umsjón fasteigna</a:t>
            </a:r>
            <a:endParaRPr lang="is-IS" sz="1100" dirty="0">
              <a:solidFill>
                <a:schemeClr val="tx2"/>
              </a:solidFill>
              <a:cs typeface="Calibri"/>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855195" y="25188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Bæjarstjórn</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855195" y="94545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855195" y="161124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Bæjarstjóri</a:t>
            </a:r>
          </a:p>
        </p:txBody>
      </p:sp>
      <p:sp>
        <p:nvSpPr>
          <p:cNvPr id="25" name="Rectangle: Rounded Corners 24">
            <a:extLst>
              <a:ext uri="{FF2B5EF4-FFF2-40B4-BE49-F238E27FC236}">
                <a16:creationId xmlns:a16="http://schemas.microsoft.com/office/drawing/2014/main" id="{EC5AA498-8741-4B81-9123-437A6BE55A76}"/>
              </a:ext>
            </a:extLst>
          </p:cNvPr>
          <p:cNvSpPr/>
          <p:nvPr/>
        </p:nvSpPr>
        <p:spPr>
          <a:xfrm>
            <a:off x="3115014" y="1020371"/>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Menningar- og safnanefnd</a:t>
            </a:r>
          </a:p>
        </p:txBody>
      </p:sp>
      <p:sp>
        <p:nvSpPr>
          <p:cNvPr id="33" name="Rectangle: Rounded Corners 32">
            <a:extLst>
              <a:ext uri="{FF2B5EF4-FFF2-40B4-BE49-F238E27FC236}">
                <a16:creationId xmlns:a16="http://schemas.microsoft.com/office/drawing/2014/main" id="{2878D30D-85F4-4163-8E99-0E99BADC7144}"/>
              </a:ext>
            </a:extLst>
          </p:cNvPr>
          <p:cNvSpPr/>
          <p:nvPr/>
        </p:nvSpPr>
        <p:spPr>
          <a:xfrm>
            <a:off x="8142187" y="2270227"/>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Skipulags- og umhverfisráð</a:t>
            </a:r>
          </a:p>
        </p:txBody>
      </p:sp>
      <p:sp>
        <p:nvSpPr>
          <p:cNvPr id="34" name="Rectangle: Rounded Corners 33">
            <a:extLst>
              <a:ext uri="{FF2B5EF4-FFF2-40B4-BE49-F238E27FC236}">
                <a16:creationId xmlns:a16="http://schemas.microsoft.com/office/drawing/2014/main" id="{C98E6AC0-53BF-4283-97AA-E41CBA49D40B}"/>
              </a:ext>
            </a:extLst>
          </p:cNvPr>
          <p:cNvSpPr/>
          <p:nvPr/>
        </p:nvSpPr>
        <p:spPr>
          <a:xfrm>
            <a:off x="6033787" y="226829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Skóla- og </a:t>
            </a:r>
          </a:p>
          <a:p>
            <a:pPr algn="ctr"/>
            <a:r>
              <a:rPr lang="is-IS" sz="1200">
                <a:solidFill>
                  <a:schemeClr val="bg1"/>
                </a:solidFill>
              </a:rPr>
              <a:t>frístundaráð</a:t>
            </a:r>
          </a:p>
        </p:txBody>
      </p:sp>
      <p:sp>
        <p:nvSpPr>
          <p:cNvPr id="35" name="Rectangle: Rounded Corners 34">
            <a:extLst>
              <a:ext uri="{FF2B5EF4-FFF2-40B4-BE49-F238E27FC236}">
                <a16:creationId xmlns:a16="http://schemas.microsoft.com/office/drawing/2014/main" id="{A417FBA0-00B1-40A2-AB3E-85BDC7B337CA}"/>
              </a:ext>
            </a:extLst>
          </p:cNvPr>
          <p:cNvSpPr/>
          <p:nvPr/>
        </p:nvSpPr>
        <p:spPr>
          <a:xfrm>
            <a:off x="3921548" y="226829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Velferðar- og mannréttindaráð</a:t>
            </a:r>
          </a:p>
        </p:txBody>
      </p:sp>
      <p:cxnSp>
        <p:nvCxnSpPr>
          <p:cNvPr id="43" name="Straight Connector 42">
            <a:extLst>
              <a:ext uri="{FF2B5EF4-FFF2-40B4-BE49-F238E27FC236}">
                <a16:creationId xmlns:a16="http://schemas.microsoft.com/office/drawing/2014/main" id="{FBF8C974-C238-4522-9EB2-D6F69249C994}"/>
              </a:ext>
            </a:extLst>
          </p:cNvPr>
          <p:cNvCxnSpPr>
            <a:cxnSpLocks/>
          </p:cNvCxnSpPr>
          <p:nvPr/>
        </p:nvCxnSpPr>
        <p:spPr>
          <a:xfrm flipH="1">
            <a:off x="2753363" y="1197342"/>
            <a:ext cx="309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4F1AD76-66CE-4438-9E34-D3DB92A0919C}"/>
              </a:ext>
            </a:extLst>
          </p:cNvPr>
          <p:cNvCxnSpPr>
            <a:cxnSpLocks/>
          </p:cNvCxnSpPr>
          <p:nvPr/>
        </p:nvCxnSpPr>
        <p:spPr>
          <a:xfrm flipH="1">
            <a:off x="2698484" y="1197342"/>
            <a:ext cx="31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Arrow: Left-Right 30">
            <a:extLst>
              <a:ext uri="{FF2B5EF4-FFF2-40B4-BE49-F238E27FC236}">
                <a16:creationId xmlns:a16="http://schemas.microsoft.com/office/drawing/2014/main" id="{7D39667D-A05B-47B8-A1D9-7B807B72510C}"/>
              </a:ext>
            </a:extLst>
          </p:cNvPr>
          <p:cNvSpPr/>
          <p:nvPr/>
        </p:nvSpPr>
        <p:spPr>
          <a:xfrm>
            <a:off x="4622717" y="5027568"/>
            <a:ext cx="4705350" cy="810061"/>
          </a:xfrm>
          <a:prstGeom prst="lef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a:t>Þverfagleg teymisvinna (föst teymi eins og heilsueflandi samfélag, snemmtæk íhlutun, stofnanalóðir, barnvænt samfélag</a:t>
            </a:r>
            <a:r>
              <a:rPr lang="is-IS" sz="1100">
                <a:solidFill>
                  <a:schemeClr val="bg1"/>
                </a:solidFill>
              </a:rPr>
              <a:t>, vinnuskóli)</a:t>
            </a:r>
          </a:p>
        </p:txBody>
      </p:sp>
      <p:sp>
        <p:nvSpPr>
          <p:cNvPr id="32" name="Rectangle 31">
            <a:extLst>
              <a:ext uri="{FF2B5EF4-FFF2-40B4-BE49-F238E27FC236}">
                <a16:creationId xmlns:a16="http://schemas.microsoft.com/office/drawing/2014/main" id="{B6EE2BF4-AECE-4F95-B723-BE3063E1A3D4}"/>
              </a:ext>
            </a:extLst>
          </p:cNvPr>
          <p:cNvSpPr/>
          <p:nvPr/>
        </p:nvSpPr>
        <p:spPr>
          <a:xfrm>
            <a:off x="21568" y="265400"/>
            <a:ext cx="5285331" cy="78258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Núverandi skipurit Akraneskaupstaðar</a:t>
            </a:r>
          </a:p>
        </p:txBody>
      </p:sp>
      <p:sp>
        <p:nvSpPr>
          <p:cNvPr id="46" name="Rectangle: Rounded Corners 45">
            <a:extLst>
              <a:ext uri="{FF2B5EF4-FFF2-40B4-BE49-F238E27FC236}">
                <a16:creationId xmlns:a16="http://schemas.microsoft.com/office/drawing/2014/main" id="{AEF2F07B-DDA9-424E-8D18-5119D3A6F506}"/>
              </a:ext>
            </a:extLst>
          </p:cNvPr>
          <p:cNvSpPr/>
          <p:nvPr/>
        </p:nvSpPr>
        <p:spPr>
          <a:xfrm>
            <a:off x="4416982" y="6175658"/>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7134883" y="6175658"/>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27" name="Straight Connector 26">
            <a:extLst>
              <a:ext uri="{FF2B5EF4-FFF2-40B4-BE49-F238E27FC236}">
                <a16:creationId xmlns:a16="http://schemas.microsoft.com/office/drawing/2014/main" id="{71163E36-07E1-4286-8A3F-FEA812AA5934}"/>
              </a:ext>
            </a:extLst>
          </p:cNvPr>
          <p:cNvCxnSpPr>
            <a:cxnSpLocks/>
          </p:cNvCxnSpPr>
          <p:nvPr/>
        </p:nvCxnSpPr>
        <p:spPr>
          <a:xfrm flipH="1">
            <a:off x="2698484" y="1836303"/>
            <a:ext cx="316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450378"/>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BA15006AF69F42B2166A304058C830" ma:contentTypeVersion="13" ma:contentTypeDescription="Create a new document." ma:contentTypeScope="" ma:versionID="edba253d7eeb8286d8909124642e921e">
  <xsd:schema xmlns:xsd="http://www.w3.org/2001/XMLSchema" xmlns:xs="http://www.w3.org/2001/XMLSchema" xmlns:p="http://schemas.microsoft.com/office/2006/metadata/properties" xmlns:ns3="07a3972c-8c59-47b9-8aa4-42a82fcba22d" xmlns:ns4="b0a93ea2-9ca9-402f-9805-49ae3f97184f" targetNamespace="http://schemas.microsoft.com/office/2006/metadata/properties" ma:root="true" ma:fieldsID="ddaecf205e53d1105b7d7631d2c898c7" ns3:_="" ns4:_="">
    <xsd:import namespace="07a3972c-8c59-47b9-8aa4-42a82fcba22d"/>
    <xsd:import namespace="b0a93ea2-9ca9-402f-9805-49ae3f97184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3972c-8c59-47b9-8aa4-42a82fcba2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a93ea2-9ca9-402f-9805-49ae3f97184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8C2FDB-75B6-4F3B-AD0F-8D18F56E82BB}">
  <ds:schemaRefs>
    <ds:schemaRef ds:uri="http://schemas.microsoft.com/office/2006/metadata/properties"/>
    <ds:schemaRef ds:uri="http://purl.org/dc/elements/1.1/"/>
    <ds:schemaRef ds:uri="http://www.w3.org/XML/1998/namespace"/>
    <ds:schemaRef ds:uri="http://schemas.microsoft.com/office/2006/documentManagement/types"/>
    <ds:schemaRef ds:uri="07a3972c-8c59-47b9-8aa4-42a82fcba22d"/>
    <ds:schemaRef ds:uri="http://purl.org/dc/dcmitype/"/>
    <ds:schemaRef ds:uri="http://schemas.microsoft.com/office/infopath/2007/PartnerControls"/>
    <ds:schemaRef ds:uri="http://schemas.openxmlformats.org/package/2006/metadata/core-properties"/>
    <ds:schemaRef ds:uri="b0a93ea2-9ca9-402f-9805-49ae3f97184f"/>
    <ds:schemaRef ds:uri="http://purl.org/dc/terms/"/>
  </ds:schemaRefs>
</ds:datastoreItem>
</file>

<file path=customXml/itemProps2.xml><?xml version="1.0" encoding="utf-8"?>
<ds:datastoreItem xmlns:ds="http://schemas.openxmlformats.org/officeDocument/2006/customXml" ds:itemID="{F2F5AA27-8BED-41D0-8A27-077DFFC1D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3972c-8c59-47b9-8aa4-42a82fcba22d"/>
    <ds:schemaRef ds:uri="b0a93ea2-9ca9-402f-9805-49ae3f9718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2836AA-37D2-4EBC-B13F-AC24A976E5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58295</TotalTime>
  <Words>2972</Words>
  <Application>Microsoft Office PowerPoint</Application>
  <PresentationFormat>Widescreen</PresentationFormat>
  <Paragraphs>1073</Paragraphs>
  <Slides>32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Courier New</vt:lpstr>
      <vt:lpstr>Ink Free</vt:lpstr>
      <vt:lpstr>Symbol</vt:lpstr>
      <vt:lpstr>Times New Roman</vt:lpstr>
      <vt:lpstr>Office Theme</vt:lpstr>
      <vt:lpstr>Nýtt skipurit Akraneskaupstaðar</vt:lpstr>
      <vt:lpstr>MARKMIÐ SKIPURITSBREYTINGA 2021 Auka framleiðni starfsmanna, hafa skýrari forgangsröðun og stuðla að betri framgangi verkefna sem fengu of litla athygli miðað við mikilvægi þeirra​.</vt:lpstr>
      <vt:lpstr>MARKMIÐ SKIPURITSBREYTINGA 2021 (framhald)</vt:lpstr>
      <vt:lpstr>VILJI TIL FREKARI BREYTINGA </vt:lpstr>
      <vt:lpstr>MARKMIÐ BREYTINGANNA</vt:lpstr>
      <vt:lpstr>HELSTU BREYTINGAR</vt:lpstr>
      <vt:lpstr>HELSTU BREYTINGAR (framhald)</vt:lpstr>
      <vt:lpstr>HELSTU BREYTINGAR (framhald)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NÆSTU SKREF</vt:lpstr>
      <vt:lpstr>Takk fyrir</vt:lpstr>
      <vt:lpstr>Ítarefni</vt:lpstr>
      <vt:lpstr>Ítarefni - Helstu breytingar</vt:lpstr>
      <vt:lpstr>PowerPoint Presentation</vt:lpstr>
      <vt:lpstr>PowerPoint Presentation</vt:lpstr>
      <vt:lpstr>PowerPoint Presentation</vt:lpstr>
      <vt:lpstr>PowerPoint Presentation</vt:lpstr>
      <vt:lpstr>PowerPoint Presentation</vt:lpstr>
      <vt:lpstr>PowerPoint Presentation</vt:lpstr>
      <vt:lpstr>Ítarefni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Stjórnkerfisbreytingar hjá Akraneskaupstað</dc:title>
  <dc:creator>Sædís Alexía Sigurmundsdóttir</dc:creator>
  <cp:lastModifiedBy>Steinar Adolfsson</cp:lastModifiedBy>
  <cp:revision>47</cp:revision>
  <cp:lastPrinted>2022-03-16T14:04:14Z</cp:lastPrinted>
  <dcterms:created xsi:type="dcterms:W3CDTF">2020-11-24T19:59:32Z</dcterms:created>
  <dcterms:modified xsi:type="dcterms:W3CDTF">2022-04-26T21:14:02Z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0x010100AABA15006AF69F42B2166A304058C830</vt:lpwstr>
  </property>
</Properties>
</file>